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5"/>
  </p:notesMasterIdLst>
  <p:sldIdLst>
    <p:sldId id="256" r:id="rId2"/>
    <p:sldId id="267" r:id="rId3"/>
    <p:sldId id="268" r:id="rId4"/>
    <p:sldId id="257" r:id="rId5"/>
    <p:sldId id="258" r:id="rId6"/>
    <p:sldId id="259" r:id="rId7"/>
    <p:sldId id="260" r:id="rId8"/>
    <p:sldId id="261" r:id="rId9"/>
    <p:sldId id="269" r:id="rId10"/>
    <p:sldId id="270" r:id="rId11"/>
    <p:sldId id="272" r:id="rId12"/>
    <p:sldId id="271" r:id="rId13"/>
    <p:sldId id="265" r:id="rId14"/>
  </p:sldIdLst>
  <p:sldSz cx="12192000" cy="6858000"/>
  <p:notesSz cx="6724650" cy="97742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74" y="2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4650" cy="48895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08413" y="0"/>
            <a:ext cx="2914650" cy="488950"/>
          </a:xfrm>
          <a:prstGeom prst="rect">
            <a:avLst/>
          </a:prstGeom>
        </p:spPr>
        <p:txBody>
          <a:bodyPr vert="horz" lIns="91440" tIns="45720" rIns="91440" bIns="45720" rtlCol="0"/>
          <a:lstStyle>
            <a:lvl1pPr algn="r">
              <a:defRPr sz="1200"/>
            </a:lvl1pPr>
          </a:lstStyle>
          <a:p>
            <a:fld id="{578BA435-F650-4B61-9CDA-0399587C9641}" type="datetimeFigureOut">
              <a:rPr lang="es-ES" smtClean="0"/>
              <a:t>09/07/2015</a:t>
            </a:fld>
            <a:endParaRPr lang="es-ES"/>
          </a:p>
        </p:txBody>
      </p:sp>
      <p:sp>
        <p:nvSpPr>
          <p:cNvPr id="4" name="3 Marcador de imagen de diapositiva"/>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3100" y="4643438"/>
            <a:ext cx="5378450" cy="43973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3700"/>
            <a:ext cx="2914650" cy="48895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08413" y="9283700"/>
            <a:ext cx="2914650" cy="488950"/>
          </a:xfrm>
          <a:prstGeom prst="rect">
            <a:avLst/>
          </a:prstGeom>
        </p:spPr>
        <p:txBody>
          <a:bodyPr vert="horz" lIns="91440" tIns="45720" rIns="91440" bIns="45720" rtlCol="0" anchor="b"/>
          <a:lstStyle>
            <a:lvl1pPr algn="r">
              <a:defRPr sz="1200"/>
            </a:lvl1pPr>
          </a:lstStyle>
          <a:p>
            <a:fld id="{A052CD26-7FB8-4EF2-AC35-CCA1756B4CF6}" type="slidenum">
              <a:rPr lang="es-ES" smtClean="0"/>
              <a:t>‹Nº›</a:t>
            </a:fld>
            <a:endParaRPr lang="es-ES"/>
          </a:p>
        </p:txBody>
      </p:sp>
    </p:spTree>
    <p:extLst>
      <p:ext uri="{BB962C8B-B14F-4D97-AF65-F5344CB8AC3E}">
        <p14:creationId xmlns:p14="http://schemas.microsoft.com/office/powerpoint/2010/main" val="221469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A052CD26-7FB8-4EF2-AC35-CCA1756B4CF6}" type="slidenum">
              <a:rPr lang="es-ES" smtClean="0"/>
              <a:t>10</a:t>
            </a:fld>
            <a:endParaRPr lang="es-ES"/>
          </a:p>
        </p:txBody>
      </p:sp>
    </p:spTree>
    <p:extLst>
      <p:ext uri="{BB962C8B-B14F-4D97-AF65-F5344CB8AC3E}">
        <p14:creationId xmlns:p14="http://schemas.microsoft.com/office/powerpoint/2010/main" val="237229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A052CD26-7FB8-4EF2-AC35-CCA1756B4CF6}" type="slidenum">
              <a:rPr lang="es-ES" smtClean="0"/>
              <a:t>11</a:t>
            </a:fld>
            <a:endParaRPr lang="es-ES"/>
          </a:p>
        </p:txBody>
      </p:sp>
    </p:spTree>
    <p:extLst>
      <p:ext uri="{BB962C8B-B14F-4D97-AF65-F5344CB8AC3E}">
        <p14:creationId xmlns:p14="http://schemas.microsoft.com/office/powerpoint/2010/main" val="255881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A052CD26-7FB8-4EF2-AC35-CCA1756B4CF6}" type="slidenum">
              <a:rPr lang="es-ES" smtClean="0"/>
              <a:t>12</a:t>
            </a:fld>
            <a:endParaRPr lang="es-ES"/>
          </a:p>
        </p:txBody>
      </p:sp>
    </p:spTree>
    <p:extLst>
      <p:ext uri="{BB962C8B-B14F-4D97-AF65-F5344CB8AC3E}">
        <p14:creationId xmlns:p14="http://schemas.microsoft.com/office/powerpoint/2010/main" val="170033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62DBBE5-E41A-461A-A0FC-A3C672D08AC1}" type="datetimeFigureOut">
              <a:rPr lang="es-ES" smtClean="0"/>
              <a:t>09/07/2015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0606F3-6846-4B11-8305-6ED8C57A9C16}"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80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2DBBE5-E41A-461A-A0FC-A3C672D08AC1}" type="datetimeFigureOut">
              <a:rPr lang="es-ES" smtClean="0"/>
              <a:t>09/07/2015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10050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2DBBE5-E41A-461A-A0FC-A3C672D08AC1}" type="datetimeFigureOut">
              <a:rPr lang="es-ES" smtClean="0"/>
              <a:t>09/07/2015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289463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2DBBE5-E41A-461A-A0FC-A3C672D08AC1}" type="datetimeFigureOut">
              <a:rPr lang="es-ES" smtClean="0"/>
              <a:t>09/07/2015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420827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62DBBE5-E41A-461A-A0FC-A3C672D08AC1}" type="datetimeFigureOut">
              <a:rPr lang="es-ES" smtClean="0"/>
              <a:t>09/07/2015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0606F3-6846-4B11-8305-6ED8C57A9C16}"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78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62DBBE5-E41A-461A-A0FC-A3C672D08AC1}" type="datetimeFigureOut">
              <a:rPr lang="es-ES" smtClean="0"/>
              <a:t>09/07/2015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288062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62DBBE5-E41A-461A-A0FC-A3C672D08AC1}" type="datetimeFigureOut">
              <a:rPr lang="es-ES" smtClean="0"/>
              <a:t>09/07/2015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107179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62DBBE5-E41A-461A-A0FC-A3C672D08AC1}" type="datetimeFigureOut">
              <a:rPr lang="es-ES" smtClean="0"/>
              <a:t>09/07/2015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164645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2DBBE5-E41A-461A-A0FC-A3C672D08AC1}" type="datetimeFigureOut">
              <a:rPr lang="es-ES" smtClean="0"/>
              <a:t>09/07/2015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24992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2DBBE5-E41A-461A-A0FC-A3C672D08AC1}" type="datetimeFigureOut">
              <a:rPr lang="es-ES" smtClean="0"/>
              <a:t>09/07/2015</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0606F3-6846-4B11-8305-6ED8C57A9C16}" type="slidenum">
              <a:rPr lang="es-ES" smtClean="0"/>
              <a:t>‹Nº›</a:t>
            </a:fld>
            <a:endParaRPr lang="es-ES"/>
          </a:p>
        </p:txBody>
      </p:sp>
    </p:spTree>
    <p:extLst>
      <p:ext uri="{BB962C8B-B14F-4D97-AF65-F5344CB8AC3E}">
        <p14:creationId xmlns:p14="http://schemas.microsoft.com/office/powerpoint/2010/main" val="174003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2DBBE5-E41A-461A-A0FC-A3C672D08AC1}" type="datetimeFigureOut">
              <a:rPr lang="es-ES" smtClean="0"/>
              <a:t>09/07/2015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0606F3-6846-4B11-8305-6ED8C57A9C16}" type="slidenum">
              <a:rPr lang="es-ES" smtClean="0"/>
              <a:t>‹Nº›</a:t>
            </a:fld>
            <a:endParaRPr lang="es-ES"/>
          </a:p>
        </p:txBody>
      </p:sp>
    </p:spTree>
    <p:extLst>
      <p:ext uri="{BB962C8B-B14F-4D97-AF65-F5344CB8AC3E}">
        <p14:creationId xmlns:p14="http://schemas.microsoft.com/office/powerpoint/2010/main" val="328044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2DBBE5-E41A-461A-A0FC-A3C672D08AC1}" type="datetimeFigureOut">
              <a:rPr lang="es-ES" smtClean="0"/>
              <a:t>09/07/2015</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0606F3-6846-4B11-8305-6ED8C57A9C16}"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38350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1.jpg"/><Relationship Id="rId7"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0.jpg"/><Relationship Id="rId4" Type="http://schemas.openxmlformats.org/officeDocument/2006/relationships/image" Target="../media/image2.jp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56559" y="259308"/>
            <a:ext cx="6225436" cy="461665"/>
          </a:xfrm>
          <a:prstGeom prst="rect">
            <a:avLst/>
          </a:prstGeom>
        </p:spPr>
        <p:txBody>
          <a:bodyPr wrap="square">
            <a:spAutoFit/>
          </a:bodyPr>
          <a:lstStyle/>
          <a:p>
            <a:pPr algn="ctr"/>
            <a:r>
              <a:rPr lang="es-CO" sz="2400" b="1" dirty="0">
                <a:latin typeface="Arial" pitchFamily="34" charset="0"/>
                <a:cs typeface="Arial" pitchFamily="34" charset="0"/>
              </a:rPr>
              <a:t>JUEGOS </a:t>
            </a:r>
            <a:r>
              <a:rPr lang="es-CO" sz="2400" b="1" dirty="0" smtClean="0">
                <a:latin typeface="Arial" pitchFamily="34" charset="0"/>
                <a:cs typeface="Arial" pitchFamily="34" charset="0"/>
              </a:rPr>
              <a:t>AUTÓCTONOS DE ARAUCA</a:t>
            </a:r>
            <a:endParaRPr lang="es-ES" sz="2400" dirty="0">
              <a:latin typeface="Arial" pitchFamily="34" charset="0"/>
              <a:cs typeface="Arial"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58" y="1885402"/>
            <a:ext cx="3629221" cy="4390018"/>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499" y="1785314"/>
            <a:ext cx="2955192" cy="4490106"/>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139" y="2567"/>
            <a:ext cx="1725758" cy="1459638"/>
          </a:xfrm>
          <a:prstGeom prst="rect">
            <a:avLst/>
          </a:prstGeom>
        </p:spPr>
      </p:pic>
      <p:pic>
        <p:nvPicPr>
          <p:cNvPr id="2" name="Imagen 1"/>
          <p:cNvPicPr>
            <a:picLocks noChangeAspect="1"/>
          </p:cNvPicPr>
          <p:nvPr/>
        </p:nvPicPr>
        <p:blipFill>
          <a:blip r:embed="rId5"/>
          <a:stretch>
            <a:fillRect/>
          </a:stretch>
        </p:blipFill>
        <p:spPr>
          <a:xfrm>
            <a:off x="9204016" y="3851"/>
            <a:ext cx="1725318" cy="1457070"/>
          </a:xfrm>
          <a:prstGeom prst="rect">
            <a:avLst/>
          </a:prstGeom>
        </p:spPr>
      </p:pic>
      <p:pic>
        <p:nvPicPr>
          <p:cNvPr id="9" name="Imagen 6"/>
          <p:cNvPicPr>
            <a:picLocks noChangeAspect="1"/>
          </p:cNvPicPr>
          <p:nvPr/>
        </p:nvPicPr>
        <p:blipFill>
          <a:blip r:embed="rId6"/>
          <a:stretch>
            <a:fillRect/>
          </a:stretch>
        </p:blipFill>
        <p:spPr>
          <a:xfrm>
            <a:off x="4506940" y="2597076"/>
            <a:ext cx="4016897" cy="2866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2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00100" y="656392"/>
            <a:ext cx="3371850" cy="338554"/>
          </a:xfrm>
          <a:prstGeom prst="rect">
            <a:avLst/>
          </a:prstGeom>
          <a:noFill/>
        </p:spPr>
        <p:txBody>
          <a:bodyPr wrap="square" rtlCol="0">
            <a:spAutoFit/>
          </a:bodyPr>
          <a:lstStyle/>
          <a:p>
            <a:pPr algn="ctr"/>
            <a:r>
              <a:rPr lang="es-ES" sz="1600" b="1" dirty="0" smtClean="0">
                <a:latin typeface="Arial" pitchFamily="34" charset="0"/>
                <a:cs typeface="Arial" pitchFamily="34" charset="0"/>
              </a:rPr>
              <a:t>El Zorro y la Gallina</a:t>
            </a:r>
            <a:endParaRPr lang="es-ES" sz="1600" b="1" dirty="0">
              <a:latin typeface="Arial" pitchFamily="34" charset="0"/>
              <a:cs typeface="Arial" pitchFamily="34" charset="0"/>
            </a:endParaRPr>
          </a:p>
        </p:txBody>
      </p:sp>
      <p:sp>
        <p:nvSpPr>
          <p:cNvPr id="5" name="4 CuadroTexto"/>
          <p:cNvSpPr txBox="1"/>
          <p:nvPr/>
        </p:nvSpPr>
        <p:spPr>
          <a:xfrm>
            <a:off x="4743450" y="1219200"/>
            <a:ext cx="6019800" cy="2339102"/>
          </a:xfrm>
          <a:prstGeom prst="rect">
            <a:avLst/>
          </a:prstGeom>
          <a:noFill/>
        </p:spPr>
        <p:txBody>
          <a:bodyPr wrap="square" rtlCol="0">
            <a:spAutoFit/>
          </a:bodyPr>
          <a:lstStyle/>
          <a:p>
            <a:pPr algn="just"/>
            <a:r>
              <a:rPr lang="es-ES" sz="1600" dirty="0" smtClean="0">
                <a:latin typeface="Arial" pitchFamily="34" charset="0"/>
                <a:cs typeface="Arial" pitchFamily="34" charset="0"/>
              </a:rPr>
              <a:t>Juegan dos jugadores, uno con la ficha  de los zorros, el otro con las fichas de las  gallinas.</a:t>
            </a:r>
          </a:p>
          <a:p>
            <a:pPr algn="just"/>
            <a:r>
              <a:rPr lang="es-ES" sz="1600" dirty="0" smtClean="0">
                <a:latin typeface="Arial" pitchFamily="34" charset="0"/>
                <a:cs typeface="Arial" pitchFamily="34" charset="0"/>
              </a:rPr>
              <a:t>24 gallinas y 2 Zorros.</a:t>
            </a:r>
            <a:endParaRPr lang="es-ES" sz="1600" dirty="0">
              <a:latin typeface="Arial" pitchFamily="34" charset="0"/>
              <a:cs typeface="Arial" pitchFamily="34" charset="0"/>
            </a:endParaRPr>
          </a:p>
          <a:p>
            <a:pPr algn="just"/>
            <a:r>
              <a:rPr lang="es-ES" sz="1600" dirty="0" smtClean="0">
                <a:latin typeface="Arial" pitchFamily="34" charset="0"/>
                <a:cs typeface="Arial" pitchFamily="34" charset="0"/>
              </a:rPr>
              <a:t>Comienzan las gallinas  pueden moverse  hacia  adelante, diagonal  una intersección cada turno.</a:t>
            </a:r>
          </a:p>
          <a:p>
            <a:pPr algn="just"/>
            <a:r>
              <a:rPr lang="es-ES" sz="1600" dirty="0" smtClean="0">
                <a:latin typeface="Arial" pitchFamily="34" charset="0"/>
                <a:cs typeface="Arial" pitchFamily="34" charset="0"/>
              </a:rPr>
              <a:t>Los zorros pueden moverse una intersección por turno en cualquier dirección , puede capturar la gallina saltándola por encima de ella  al campo vacío.</a:t>
            </a:r>
          </a:p>
          <a:p>
            <a:endParaRPr lang="es-ES" dirty="0" smtClean="0"/>
          </a:p>
        </p:txBody>
      </p:sp>
      <p:sp>
        <p:nvSpPr>
          <p:cNvPr id="6" name="AutoShape 2" descr="Resultado de imagen para zorro y las gallinas ju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zorro y las gallinas jue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386304"/>
            <a:ext cx="3703056" cy="208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504950" y="3596402"/>
            <a:ext cx="9258300" cy="2062103"/>
          </a:xfrm>
          <a:prstGeom prst="rect">
            <a:avLst/>
          </a:prstGeom>
          <a:noFill/>
        </p:spPr>
        <p:txBody>
          <a:bodyPr wrap="square" rtlCol="0">
            <a:spAutoFit/>
          </a:bodyPr>
          <a:lstStyle/>
          <a:p>
            <a:pPr algn="just"/>
            <a:r>
              <a:rPr lang="es-ES" sz="1600" dirty="0">
                <a:latin typeface="Arial" pitchFamily="34" charset="0"/>
                <a:cs typeface="Arial" pitchFamily="34" charset="0"/>
              </a:rPr>
              <a:t>. El zorro puede comerse varias gallinas  en un solo movimiento por medio de varios saltos.</a:t>
            </a:r>
          </a:p>
          <a:p>
            <a:pPr algn="just"/>
            <a:r>
              <a:rPr lang="es-ES" sz="1600" dirty="0">
                <a:latin typeface="Arial" pitchFamily="34" charset="0"/>
                <a:cs typeface="Arial" pitchFamily="34" charset="0"/>
              </a:rPr>
              <a:t>. Las gallinas capturadas son retiradas del tablero</a:t>
            </a:r>
          </a:p>
          <a:p>
            <a:pPr algn="just"/>
            <a:r>
              <a:rPr lang="es-ES" sz="1600" dirty="0">
                <a:latin typeface="Arial" pitchFamily="34" charset="0"/>
                <a:cs typeface="Arial" pitchFamily="34" charset="0"/>
              </a:rPr>
              <a:t>. Los zorros capturan incluso dentro del gallinero </a:t>
            </a:r>
            <a:r>
              <a:rPr lang="es-ES" sz="1600" dirty="0" smtClean="0">
                <a:latin typeface="Arial" pitchFamily="34" charset="0"/>
                <a:cs typeface="Arial" pitchFamily="34" charset="0"/>
              </a:rPr>
              <a:t>( Son las 9 intersecciones )</a:t>
            </a:r>
            <a:endParaRPr lang="es-ES" sz="1600" dirty="0">
              <a:latin typeface="Arial" pitchFamily="34" charset="0"/>
              <a:cs typeface="Arial" pitchFamily="34" charset="0"/>
            </a:endParaRPr>
          </a:p>
          <a:p>
            <a:pPr algn="just"/>
            <a:r>
              <a:rPr lang="es-ES" sz="1600" dirty="0">
                <a:latin typeface="Arial" pitchFamily="34" charset="0"/>
                <a:cs typeface="Arial" pitchFamily="34" charset="0"/>
              </a:rPr>
              <a:t>. Si un zorro omite capturar es retirado del tablero hasta que el otro zorro realice una . captura y es colocado en el lugar elegido por el jugador que mueve las gallinas.</a:t>
            </a:r>
          </a:p>
          <a:p>
            <a:pPr algn="just"/>
            <a:r>
              <a:rPr lang="es-ES" sz="1600" dirty="0">
                <a:latin typeface="Arial" pitchFamily="34" charset="0"/>
                <a:cs typeface="Arial" pitchFamily="34" charset="0"/>
              </a:rPr>
              <a:t>. Las gallinas ganan si ocupan las 9 intersecciones del gallinero</a:t>
            </a:r>
          </a:p>
          <a:p>
            <a:pPr algn="just"/>
            <a:r>
              <a:rPr lang="es-ES" sz="1600" dirty="0">
                <a:latin typeface="Arial" pitchFamily="34" charset="0"/>
                <a:cs typeface="Arial" pitchFamily="34" charset="0"/>
              </a:rPr>
              <a:t>. Los zorros ganas si quedan 8 o menos gallinas</a:t>
            </a:r>
            <a:r>
              <a:rPr lang="es-ES" sz="1600" dirty="0" smtClean="0">
                <a:latin typeface="Arial" pitchFamily="34" charset="0"/>
                <a:cs typeface="Arial" pitchFamily="34" charset="0"/>
              </a:rPr>
              <a:t>.</a:t>
            </a:r>
          </a:p>
          <a:p>
            <a:pPr algn="just"/>
            <a:r>
              <a:rPr lang="es-ES" sz="1600" dirty="0" smtClean="0">
                <a:latin typeface="Arial" pitchFamily="34" charset="0"/>
                <a:cs typeface="Arial" pitchFamily="34" charset="0"/>
              </a:rPr>
              <a:t>. Las </a:t>
            </a:r>
            <a:r>
              <a:rPr lang="es-ES" sz="1600" dirty="0">
                <a:latin typeface="Arial" pitchFamily="34" charset="0"/>
                <a:cs typeface="Arial" pitchFamily="34" charset="0"/>
              </a:rPr>
              <a:t>gallinas pueden  encerrar al zorro en cualquier esquina.</a:t>
            </a:r>
          </a:p>
        </p:txBody>
      </p:sp>
    </p:spTree>
    <p:extLst>
      <p:ext uri="{BB962C8B-B14F-4D97-AF65-F5344CB8AC3E}">
        <p14:creationId xmlns:p14="http://schemas.microsoft.com/office/powerpoint/2010/main" val="279949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00100" y="656392"/>
            <a:ext cx="3371850" cy="338554"/>
          </a:xfrm>
          <a:prstGeom prst="rect">
            <a:avLst/>
          </a:prstGeom>
          <a:noFill/>
        </p:spPr>
        <p:txBody>
          <a:bodyPr wrap="square" rtlCol="0">
            <a:spAutoFit/>
          </a:bodyPr>
          <a:lstStyle/>
          <a:p>
            <a:pPr algn="ctr"/>
            <a:r>
              <a:rPr lang="es-ES" sz="1600" b="1" dirty="0" smtClean="0">
                <a:latin typeface="Arial" pitchFamily="34" charset="0"/>
                <a:cs typeface="Arial" pitchFamily="34" charset="0"/>
              </a:rPr>
              <a:t>La Argolla</a:t>
            </a:r>
            <a:endParaRPr lang="es-ES" sz="1600" b="1" dirty="0">
              <a:latin typeface="Arial" pitchFamily="34" charset="0"/>
              <a:cs typeface="Arial" pitchFamily="34" charset="0"/>
            </a:endParaRPr>
          </a:p>
        </p:txBody>
      </p:sp>
      <p:sp>
        <p:nvSpPr>
          <p:cNvPr id="6" name="AutoShape 2" descr="Resultado de imagen para zorro y las gallinas ju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zorro y las gallinas jue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8 CuadroTexto"/>
          <p:cNvSpPr txBox="1"/>
          <p:nvPr/>
        </p:nvSpPr>
        <p:spPr>
          <a:xfrm>
            <a:off x="4171950" y="1562650"/>
            <a:ext cx="6806105" cy="3785652"/>
          </a:xfrm>
          <a:prstGeom prst="rect">
            <a:avLst/>
          </a:prstGeom>
          <a:noFill/>
        </p:spPr>
        <p:txBody>
          <a:bodyPr wrap="square" rtlCol="0">
            <a:spAutoFit/>
          </a:bodyPr>
          <a:lstStyle/>
          <a:p>
            <a:pPr algn="just"/>
            <a:r>
              <a:rPr lang="es-CO" sz="1600" dirty="0" smtClean="0">
                <a:latin typeface="Arial" panose="020B0604020202020204" pitchFamily="34" charset="0"/>
                <a:cs typeface="Arial" panose="020B0604020202020204" pitchFamily="34" charset="0"/>
              </a:rPr>
              <a:t>Consiste </a:t>
            </a:r>
            <a:r>
              <a:rPr lang="es-CO" sz="1600" dirty="0">
                <a:latin typeface="Arial" panose="020B0604020202020204" pitchFamily="34" charset="0"/>
                <a:cs typeface="Arial" panose="020B0604020202020204" pitchFamily="34" charset="0"/>
              </a:rPr>
              <a:t>en abrir un hueco en la arena del mismo tamaño de la argolla, se juega entre varios integrantes, se hace una línea (raya) a una distancia de entre los 3 a 4 metros, al iniciar el juego todos los jugadores se deben hacer detrás del hueco, deben tirar la argolla hacia la línea, el que quede  más cerca de la línea inicia y el quede lejos o se pase de la línea va quedando  de ultimo</a:t>
            </a:r>
            <a:r>
              <a:rPr lang="es-CO" sz="1600" dirty="0" smtClean="0">
                <a:latin typeface="Arial" panose="020B0604020202020204" pitchFamily="34" charset="0"/>
                <a:cs typeface="Arial" panose="020B0604020202020204" pitchFamily="34" charset="0"/>
              </a:rPr>
              <a:t>.</a:t>
            </a:r>
          </a:p>
          <a:p>
            <a:pPr algn="just"/>
            <a:endParaRPr lang="es-CO" sz="1600" dirty="0" smtClean="0">
              <a:latin typeface="Arial" panose="020B0604020202020204" pitchFamily="34" charset="0"/>
              <a:cs typeface="Arial" panose="020B0604020202020204" pitchFamily="34" charset="0"/>
            </a:endParaRPr>
          </a:p>
          <a:p>
            <a:pPr algn="just"/>
            <a:r>
              <a:rPr lang="es-CO" sz="1600" dirty="0" smtClean="0">
                <a:latin typeface="Arial" panose="020B0604020202020204" pitchFamily="34" charset="0"/>
                <a:cs typeface="Arial" panose="020B0604020202020204" pitchFamily="34" charset="0"/>
              </a:rPr>
              <a:t>Luego </a:t>
            </a:r>
            <a:r>
              <a:rPr lang="es-CO" sz="1600" dirty="0">
                <a:latin typeface="Arial" panose="020B0604020202020204" pitchFamily="34" charset="0"/>
                <a:cs typeface="Arial" panose="020B0604020202020204" pitchFamily="34" charset="0"/>
              </a:rPr>
              <a:t>todos según el orden que le correspondió deben intentar encocar (introducir) la argolla dentro del hueco, tirando la argolla desde la línea sin pisarla, en caso de no encocarla, deben tratar de meter la argolla impulsándola con el dedo índice dentro de la argolla y se debe evitar que la argolla que esté más cerca del hueco entre, haciendo lo mismo, empujando la argolla con el dedo índice hacia la argolla contraria de modo que pueda alejarla del hueco.  Gana quien meta la argolla en el hueco y se gana lo apostado.</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2383913"/>
            <a:ext cx="2143125" cy="2143125"/>
          </a:xfrm>
          <a:prstGeom prst="rect">
            <a:avLst/>
          </a:prstGeom>
        </p:spPr>
      </p:pic>
    </p:spTree>
    <p:extLst>
      <p:ext uri="{BB962C8B-B14F-4D97-AF65-F5344CB8AC3E}">
        <p14:creationId xmlns:p14="http://schemas.microsoft.com/office/powerpoint/2010/main" val="68365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00100" y="405130"/>
            <a:ext cx="3371850" cy="338554"/>
          </a:xfrm>
          <a:prstGeom prst="rect">
            <a:avLst/>
          </a:prstGeom>
          <a:noFill/>
        </p:spPr>
        <p:txBody>
          <a:bodyPr wrap="square" rtlCol="0">
            <a:spAutoFit/>
          </a:bodyPr>
          <a:lstStyle/>
          <a:p>
            <a:pPr algn="ctr"/>
            <a:r>
              <a:rPr lang="es-ES" sz="1600" b="1" dirty="0" smtClean="0">
                <a:latin typeface="Arial" pitchFamily="34" charset="0"/>
                <a:cs typeface="Arial" pitchFamily="34" charset="0"/>
              </a:rPr>
              <a:t>Bolas Criollas</a:t>
            </a:r>
            <a:endParaRPr lang="es-ES" sz="1600" b="1" dirty="0">
              <a:latin typeface="Arial" pitchFamily="34" charset="0"/>
              <a:cs typeface="Arial" pitchFamily="34" charset="0"/>
            </a:endParaRPr>
          </a:p>
        </p:txBody>
      </p:sp>
      <p:sp>
        <p:nvSpPr>
          <p:cNvPr id="5" name="4 CuadroTexto"/>
          <p:cNvSpPr txBox="1"/>
          <p:nvPr/>
        </p:nvSpPr>
        <p:spPr>
          <a:xfrm>
            <a:off x="4934519" y="312738"/>
            <a:ext cx="6019800" cy="2569934"/>
          </a:xfrm>
          <a:prstGeom prst="rect">
            <a:avLst/>
          </a:prstGeom>
          <a:noFill/>
        </p:spPr>
        <p:txBody>
          <a:bodyPr wrap="square" rtlCol="0">
            <a:spAutoFit/>
          </a:bodyPr>
          <a:lstStyle/>
          <a:p>
            <a:pPr algn="just"/>
            <a:r>
              <a:rPr lang="es-CO" sz="1300" dirty="0"/>
              <a:t>Las Bolas Criollas se practican en una cancha o espacio de disposición rectangular que no tenga desniveles, generalmente en suelos de tierra arcillosa o arena. La cancha debe tener preferiblemente una proporción de 20 metros de ancho a 30 metros de largo, aunque las medidas  varían considerablemente de acuerdo a los recintos o espacios donde las mismas estén ubicadas. Las canchas deben poseer una protección perimetral, generalmente de troncos de madera</a:t>
            </a:r>
            <a:r>
              <a:rPr lang="es-CO" sz="1300" dirty="0" smtClean="0"/>
              <a:t>.</a:t>
            </a:r>
          </a:p>
          <a:p>
            <a:pPr algn="just"/>
            <a:endParaRPr lang="es-CO" sz="1300" dirty="0"/>
          </a:p>
          <a:p>
            <a:pPr algn="just"/>
            <a:r>
              <a:rPr lang="es-CO" sz="1300" dirty="0"/>
              <a:t> </a:t>
            </a:r>
            <a:r>
              <a:rPr lang="es-CO" sz="1300" b="1" dirty="0" smtClean="0"/>
              <a:t>Material</a:t>
            </a:r>
            <a:r>
              <a:rPr lang="es-CO" sz="1300" b="1" dirty="0"/>
              <a:t>:</a:t>
            </a:r>
          </a:p>
          <a:p>
            <a:pPr algn="just"/>
            <a:r>
              <a:rPr lang="es-CO" sz="1300" dirty="0"/>
              <a:t>1 Mingo</a:t>
            </a:r>
          </a:p>
          <a:p>
            <a:pPr algn="just"/>
            <a:r>
              <a:rPr lang="es-CO" sz="1300" dirty="0" smtClean="0"/>
              <a:t>4 Bolas </a:t>
            </a:r>
            <a:r>
              <a:rPr lang="es-CO" sz="1300" dirty="0"/>
              <a:t>Rojas</a:t>
            </a:r>
          </a:p>
          <a:p>
            <a:pPr algn="just"/>
            <a:r>
              <a:rPr lang="es-CO" sz="1300" dirty="0"/>
              <a:t>4</a:t>
            </a:r>
            <a:r>
              <a:rPr lang="es-CO" sz="1300" dirty="0" smtClean="0"/>
              <a:t> </a:t>
            </a:r>
            <a:r>
              <a:rPr lang="es-CO" sz="1300" dirty="0"/>
              <a:t>Balos Verdes</a:t>
            </a:r>
          </a:p>
          <a:p>
            <a:endParaRPr lang="es-ES" dirty="0" smtClean="0"/>
          </a:p>
        </p:txBody>
      </p:sp>
      <p:sp>
        <p:nvSpPr>
          <p:cNvPr id="6" name="AutoShape 2" descr="Resultado de imagen para zorro y las gallinas jue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para zorro y las gallinas jue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CuadroTexto 1"/>
          <p:cNvSpPr txBox="1"/>
          <p:nvPr/>
        </p:nvSpPr>
        <p:spPr>
          <a:xfrm>
            <a:off x="529514" y="3118109"/>
            <a:ext cx="10911812" cy="3123932"/>
          </a:xfrm>
          <a:prstGeom prst="rect">
            <a:avLst/>
          </a:prstGeom>
          <a:noFill/>
        </p:spPr>
        <p:txBody>
          <a:bodyPr wrap="square" rtlCol="0">
            <a:spAutoFit/>
          </a:bodyPr>
          <a:lstStyle/>
          <a:p>
            <a:pPr algn="just"/>
            <a:r>
              <a:rPr lang="es-CO" sz="1300" dirty="0"/>
              <a:t>La finalidad del juego consiste en colocar la mayor cantidad de bolas del mismo color cerca de una pequeña pelota no mayor de 5 cm de diámetro llamada </a:t>
            </a:r>
            <a:r>
              <a:rPr lang="es-CO" sz="1300" b="1" dirty="0"/>
              <a:t>mingo</a:t>
            </a:r>
            <a:r>
              <a:rPr lang="es-CO" sz="1300" dirty="0"/>
              <a:t>, la cual ha sido previamente lanzada a una distancia  no menor a la mitad de la longitud de la cancha por alguno de los jugadores del equipo que fue favorecido en el sorteo.</a:t>
            </a:r>
          </a:p>
          <a:p>
            <a:pPr algn="just"/>
            <a:r>
              <a:rPr lang="es-CO" sz="1300" dirty="0"/>
              <a:t>Un jugador del mismo equipo que lanzo el mingo se encarga de arrimar una bola tratando de llegar lo más posible del mingo, le sigue un jugador del otro bando que busca mediante arrime de una bola posicionarla más cerca del mingo que la jugada del otro equipo, si logra le tocara jugar al primer equipo, pero si no, seguirá jugando el segundo hasta colocar una bola más cerca del mingo que la contrario (caso en el cual volverá la acción de juego al primer equipo)o </a:t>
            </a:r>
            <a:r>
              <a:rPr lang="es-CO" sz="1300" dirty="0" smtClean="0"/>
              <a:t>hasta agotar todas sus bolas</a:t>
            </a:r>
            <a:r>
              <a:rPr lang="es-CO" sz="1300" dirty="0"/>
              <a:t>, momento en el que le tocara al contrario jugar todas las bolas que le queden. Al acabarse las bolas de ambos equipos (tras haber lanzado todos los jugadores) se cuentan las bolas de un mismo color que quedaron dentro de un circulo con centro en el mingo y cuyo radio termina en la primera pelota (la más cercana) de color contrario. Cada set puede entregar de cero a ocho puntos a  uno de los equipos. Se habla de arrimar cuando se lanza con suavidad y haciendo rodar la bola procurando quedar cerca del mingo al llegar esta al final de su trayecto. </a:t>
            </a:r>
          </a:p>
          <a:p>
            <a:pPr algn="just"/>
            <a:r>
              <a:rPr lang="es-CO" sz="1300" dirty="0"/>
              <a:t> </a:t>
            </a:r>
          </a:p>
          <a:p>
            <a:pPr algn="just"/>
            <a:r>
              <a:rPr lang="es-CO" sz="1300" dirty="0"/>
              <a:t>La otra jugada  denominada broche es la acción de lanzar con fuerza una bola con la intensión de quitar la del oponente que se encuentra más cerca del mingo. Los broches pueden ser de aire, que como su nombre lo indica es el hecho de lanzar la bola por el aire para caer directamente sobre la apuesta, o puede ser rastrera.</a:t>
            </a:r>
          </a:p>
          <a:p>
            <a:pPr algn="just"/>
            <a:r>
              <a:rPr lang="es-CO" sz="1500" dirty="0"/>
              <a:t> </a:t>
            </a:r>
            <a:endParaRPr lang="es-CO" sz="1500" dirty="0"/>
          </a:p>
        </p:txBody>
      </p:sp>
      <p:pic>
        <p:nvPicPr>
          <p:cNvPr id="10" name="Imagen 9" descr="Resultado de imagen para imagenes de bolas criollas"/>
          <p:cNvPicPr/>
          <p:nvPr/>
        </p:nvPicPr>
        <p:blipFill>
          <a:blip r:embed="rId3">
            <a:extLst>
              <a:ext uri="{28A0092B-C50C-407E-A947-70E740481C1C}">
                <a14:useLocalDpi xmlns:a14="http://schemas.microsoft.com/office/drawing/2010/main" val="0"/>
              </a:ext>
            </a:extLst>
          </a:blip>
          <a:srcRect/>
          <a:stretch>
            <a:fillRect/>
          </a:stretch>
        </p:blipFill>
        <p:spPr bwMode="auto">
          <a:xfrm>
            <a:off x="1057275" y="979121"/>
            <a:ext cx="2857500" cy="1600200"/>
          </a:xfrm>
          <a:prstGeom prst="rect">
            <a:avLst/>
          </a:prstGeom>
          <a:noFill/>
          <a:ln>
            <a:noFill/>
          </a:ln>
        </p:spPr>
      </p:pic>
    </p:spTree>
    <p:extLst>
      <p:ext uri="{BB962C8B-B14F-4D97-AF65-F5344CB8AC3E}">
        <p14:creationId xmlns:p14="http://schemas.microsoft.com/office/powerpoint/2010/main" val="34289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58563" y="224136"/>
            <a:ext cx="5041829"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Gracias por su atención</a:t>
            </a:r>
            <a:endParaRPr lang="es-ES" sz="4000" dirty="0">
              <a:ln w="0"/>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32"/>
            <a:ext cx="3634153" cy="2384383"/>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0701"/>
            <a:ext cx="3634153" cy="3587298"/>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153" y="3270700"/>
            <a:ext cx="3548833" cy="358729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4153" y="874632"/>
            <a:ext cx="3548833" cy="2384383"/>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2986" y="890737"/>
            <a:ext cx="2803225" cy="2379964"/>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2395" y="3298493"/>
            <a:ext cx="2793812" cy="3559506"/>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6208" y="890738"/>
            <a:ext cx="2205792" cy="2368277"/>
          </a:xfrm>
          <a:prstGeom prst="rect">
            <a:avLst/>
          </a:prstGeom>
        </p:spPr>
      </p:pic>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986206" y="3286807"/>
            <a:ext cx="2205789" cy="3571192"/>
          </a:xfrm>
          <a:prstGeom prst="rect">
            <a:avLst/>
          </a:prstGeom>
        </p:spPr>
      </p:pic>
    </p:spTree>
    <p:extLst>
      <p:ext uri="{BB962C8B-B14F-4D97-AF65-F5344CB8AC3E}">
        <p14:creationId xmlns:p14="http://schemas.microsoft.com/office/powerpoint/2010/main" val="18468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3500" b="1" dirty="0">
                <a:latin typeface="Arial" pitchFamily="34" charset="0"/>
                <a:cs typeface="Arial" pitchFamily="34" charset="0"/>
              </a:rPr>
              <a:t>JUEGOS AUTÓCTONOS </a:t>
            </a:r>
            <a:r>
              <a:rPr lang="es-CO" sz="3500" b="1" dirty="0" smtClean="0">
                <a:latin typeface="Arial" pitchFamily="34" charset="0"/>
                <a:cs typeface="Arial" pitchFamily="34" charset="0"/>
              </a:rPr>
              <a:t>.</a:t>
            </a:r>
            <a:endParaRPr lang="es-CO" sz="3500" dirty="0">
              <a:latin typeface="Arial" pitchFamily="34" charset="0"/>
              <a:cs typeface="Arial" pitchFamily="34" charset="0"/>
            </a:endParaRPr>
          </a:p>
        </p:txBody>
      </p:sp>
      <p:sp>
        <p:nvSpPr>
          <p:cNvPr id="3" name="2 Marcador de contenido"/>
          <p:cNvSpPr>
            <a:spLocks noGrp="1"/>
          </p:cNvSpPr>
          <p:nvPr>
            <p:ph idx="1"/>
          </p:nvPr>
        </p:nvSpPr>
        <p:spPr>
          <a:xfrm>
            <a:off x="1097280" y="2642992"/>
            <a:ext cx="10058400" cy="3226102"/>
          </a:xfrm>
        </p:spPr>
        <p:txBody>
          <a:bodyPr>
            <a:normAutofit/>
          </a:bodyPr>
          <a:lstStyle/>
          <a:p>
            <a:pPr algn="just"/>
            <a:r>
              <a:rPr lang="es-ES" sz="3600" b="1" dirty="0">
                <a:latin typeface="Arial" pitchFamily="34" charset="0"/>
                <a:cs typeface="Arial" pitchFamily="34" charset="0"/>
              </a:rPr>
              <a:t>Objetivo:</a:t>
            </a:r>
            <a:r>
              <a:rPr lang="es-ES" sz="3600" dirty="0">
                <a:latin typeface="Arial" pitchFamily="34" charset="0"/>
                <a:cs typeface="Arial" pitchFamily="34" charset="0"/>
              </a:rPr>
              <a:t> </a:t>
            </a:r>
            <a:endParaRPr lang="es-ES" sz="3600" dirty="0" smtClean="0">
              <a:latin typeface="Arial" pitchFamily="34" charset="0"/>
              <a:cs typeface="Arial" pitchFamily="34" charset="0"/>
            </a:endParaRPr>
          </a:p>
          <a:p>
            <a:pPr algn="just"/>
            <a:r>
              <a:rPr lang="es-ES" sz="3600" dirty="0" smtClean="0">
                <a:latin typeface="Arial" pitchFamily="34" charset="0"/>
                <a:cs typeface="Arial" pitchFamily="34" charset="0"/>
              </a:rPr>
              <a:t>Promover </a:t>
            </a:r>
            <a:r>
              <a:rPr lang="es-ES" sz="3600" dirty="0">
                <a:latin typeface="Arial" pitchFamily="34" charset="0"/>
                <a:cs typeface="Arial" pitchFamily="34" charset="0"/>
              </a:rPr>
              <a:t>el juego autóctono que </a:t>
            </a:r>
            <a:r>
              <a:rPr lang="es-ES" sz="3600" dirty="0" smtClean="0">
                <a:latin typeface="Arial" pitchFamily="34" charset="0"/>
                <a:cs typeface="Arial" pitchFamily="34" charset="0"/>
              </a:rPr>
              <a:t>practican </a:t>
            </a:r>
            <a:r>
              <a:rPr lang="es-ES" sz="3600" dirty="0">
                <a:latin typeface="Arial" pitchFamily="34" charset="0"/>
                <a:cs typeface="Arial" pitchFamily="34" charset="0"/>
              </a:rPr>
              <a:t>los llaneros en las fincas de la región </a:t>
            </a:r>
            <a:r>
              <a:rPr lang="es-ES" sz="3600" dirty="0" smtClean="0">
                <a:latin typeface="Arial" pitchFamily="34" charset="0"/>
                <a:cs typeface="Arial" pitchFamily="34" charset="0"/>
              </a:rPr>
              <a:t>Araucana.</a:t>
            </a:r>
            <a:endParaRPr lang="es-CO" sz="3600" dirty="0">
              <a:latin typeface="Arial" pitchFamily="34" charset="0"/>
              <a:cs typeface="Arial" pitchFamily="34" charset="0"/>
            </a:endParaRPr>
          </a:p>
        </p:txBody>
      </p:sp>
    </p:spTree>
    <p:extLst>
      <p:ext uri="{BB962C8B-B14F-4D97-AF65-F5344CB8AC3E}">
        <p14:creationId xmlns:p14="http://schemas.microsoft.com/office/powerpoint/2010/main" val="107581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4608" y="2392471"/>
            <a:ext cx="10141072" cy="1340285"/>
          </a:xfrm>
        </p:spPr>
        <p:txBody>
          <a:bodyPr/>
          <a:lstStyle/>
          <a:p>
            <a:pPr algn="ctr"/>
            <a:r>
              <a:rPr lang="es-CO" dirty="0" smtClean="0">
                <a:latin typeface="Arial" pitchFamily="34" charset="0"/>
                <a:cs typeface="Arial" pitchFamily="34" charset="0"/>
              </a:rPr>
              <a:t>Juegos en los que participara la regional Arauca</a:t>
            </a:r>
            <a:endParaRPr lang="es-CO" dirty="0">
              <a:latin typeface="Arial" pitchFamily="34" charset="0"/>
              <a:cs typeface="Arial" pitchFamily="34" charset="0"/>
            </a:endParaRPr>
          </a:p>
        </p:txBody>
      </p:sp>
    </p:spTree>
    <p:extLst>
      <p:ext uri="{BB962C8B-B14F-4D97-AF65-F5344CB8AC3E}">
        <p14:creationId xmlns:p14="http://schemas.microsoft.com/office/powerpoint/2010/main" val="3065268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16585" y="319600"/>
            <a:ext cx="4660250" cy="369332"/>
          </a:xfrm>
          <a:prstGeom prst="rect">
            <a:avLst/>
          </a:prstGeom>
        </p:spPr>
        <p:txBody>
          <a:bodyPr wrap="none">
            <a:spAutoFit/>
          </a:bodyPr>
          <a:lstStyle/>
          <a:p>
            <a:pPr algn="just"/>
            <a:r>
              <a:rPr lang="es-ES" b="1" i="1" dirty="0" smtClean="0"/>
              <a:t>	</a:t>
            </a:r>
            <a:r>
              <a:rPr lang="es-ES" b="1" i="1" dirty="0" smtClean="0">
                <a:latin typeface="Arial" pitchFamily="34" charset="0"/>
                <a:cs typeface="Arial" pitchFamily="34" charset="0"/>
              </a:rPr>
              <a:t>1. Nombre del juego: La zaranda</a:t>
            </a:r>
            <a:endParaRPr lang="es-ES" b="1" i="1" dirty="0">
              <a:latin typeface="Arial" pitchFamily="34" charset="0"/>
              <a:cs typeface="Arial" pitchFamily="34" charset="0"/>
            </a:endParaRPr>
          </a:p>
        </p:txBody>
      </p:sp>
      <p:pic>
        <p:nvPicPr>
          <p:cNvPr id="8" name="Imagen 7"/>
          <p:cNvPicPr>
            <a:picLocks noChangeAspect="1"/>
          </p:cNvPicPr>
          <p:nvPr/>
        </p:nvPicPr>
        <p:blipFill>
          <a:blip r:embed="rId2"/>
          <a:stretch>
            <a:fillRect/>
          </a:stretch>
        </p:blipFill>
        <p:spPr>
          <a:xfrm>
            <a:off x="388307" y="478677"/>
            <a:ext cx="3183219" cy="1866894"/>
          </a:xfrm>
          <a:prstGeom prst="rect">
            <a:avLst/>
          </a:prstGeom>
          <a:ln>
            <a:noFill/>
          </a:ln>
          <a:effectLst>
            <a:outerShdw blurRad="292100" dist="139700" dir="2700000" algn="tl" rotWithShape="0">
              <a:srgbClr val="333333">
                <a:alpha val="65000"/>
              </a:srgbClr>
            </a:outerShdw>
          </a:effectLst>
        </p:spPr>
      </p:pic>
      <p:sp>
        <p:nvSpPr>
          <p:cNvPr id="9" name="Rectángulo 8"/>
          <p:cNvSpPr/>
          <p:nvPr/>
        </p:nvSpPr>
        <p:spPr>
          <a:xfrm>
            <a:off x="3623358" y="801500"/>
            <a:ext cx="8468557" cy="2308324"/>
          </a:xfrm>
          <a:prstGeom prst="rect">
            <a:avLst/>
          </a:prstGeom>
        </p:spPr>
        <p:txBody>
          <a:bodyPr wrap="square">
            <a:spAutoFit/>
          </a:bodyPr>
          <a:lstStyle/>
          <a:p>
            <a:pPr algn="just"/>
            <a:r>
              <a:rPr lang="es-ES" sz="1600" dirty="0">
                <a:latin typeface="Arial" pitchFamily="34" charset="0"/>
                <a:cs typeface="Arial" pitchFamily="34" charset="0"/>
              </a:rPr>
              <a:t>La Zaranda es como la hembra del trompo. Reservado a las mujeres: </a:t>
            </a:r>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la </a:t>
            </a:r>
            <a:r>
              <a:rPr lang="es-ES" sz="1600" dirty="0">
                <a:latin typeface="Arial" pitchFamily="34" charset="0"/>
                <a:cs typeface="Arial" pitchFamily="34" charset="0"/>
              </a:rPr>
              <a:t>más zumbadora, la más serena, la más tatareta, la más grande o la más pequeña</a:t>
            </a:r>
            <a:r>
              <a:rPr lang="es-ES" sz="1600" dirty="0" smtClean="0">
                <a:latin typeface="Arial" pitchFamily="34" charset="0"/>
                <a:cs typeface="Arial" pitchFamily="34" charset="0"/>
              </a:rPr>
              <a:t>.</a:t>
            </a:r>
          </a:p>
          <a:p>
            <a:pPr algn="just"/>
            <a:endParaRPr lang="es-ES" sz="1600" b="1" dirty="0" smtClean="0">
              <a:latin typeface="Arial" pitchFamily="34" charset="0"/>
              <a:cs typeface="Arial" pitchFamily="34" charset="0"/>
            </a:endParaRPr>
          </a:p>
          <a:p>
            <a:pPr algn="just"/>
            <a:r>
              <a:rPr lang="es-ES" sz="1600" b="1" dirty="0" smtClean="0">
                <a:latin typeface="Arial" pitchFamily="34" charset="0"/>
                <a:cs typeface="Arial" pitchFamily="34" charset="0"/>
              </a:rPr>
              <a:t>Materiales:</a:t>
            </a:r>
            <a:r>
              <a:rPr lang="es-ES" sz="1600" dirty="0" smtClean="0">
                <a:latin typeface="Arial" pitchFamily="34" charset="0"/>
                <a:cs typeface="Arial" pitchFamily="34" charset="0"/>
              </a:rPr>
              <a:t> </a:t>
            </a:r>
            <a:r>
              <a:rPr lang="es-ES" sz="1600" dirty="0">
                <a:latin typeface="Arial" pitchFamily="34" charset="0"/>
                <a:cs typeface="Arial" pitchFamily="34" charset="0"/>
              </a:rPr>
              <a:t>T</a:t>
            </a:r>
            <a:r>
              <a:rPr lang="es-ES" sz="1600" dirty="0" smtClean="0">
                <a:latin typeface="Arial" pitchFamily="34" charset="0"/>
                <a:cs typeface="Arial" pitchFamily="34" charset="0"/>
              </a:rPr>
              <a:t>rompos, pitas,  Zarandas</a:t>
            </a:r>
          </a:p>
          <a:p>
            <a:pPr algn="just"/>
            <a:endParaRPr lang="es-ES" sz="1600" b="1" dirty="0" smtClean="0">
              <a:latin typeface="Arial" pitchFamily="34" charset="0"/>
              <a:cs typeface="Arial" pitchFamily="34" charset="0"/>
            </a:endParaRPr>
          </a:p>
          <a:p>
            <a:pPr algn="just"/>
            <a:r>
              <a:rPr lang="es-ES" sz="1600" b="1" dirty="0" smtClean="0">
                <a:latin typeface="Arial" pitchFamily="34" charset="0"/>
                <a:cs typeface="Arial" pitchFamily="34" charset="0"/>
              </a:rPr>
              <a:t>Tiempo requerido</a:t>
            </a:r>
            <a:r>
              <a:rPr lang="es-ES" sz="1600" dirty="0" smtClean="0">
                <a:latin typeface="Arial" pitchFamily="34" charset="0"/>
                <a:cs typeface="Arial" pitchFamily="34" charset="0"/>
              </a:rPr>
              <a:t>: Cada ronda dura 15 a 30 minutos, para un total de 2:30 minutos.</a:t>
            </a:r>
          </a:p>
          <a:p>
            <a:pPr algn="just"/>
            <a:endParaRPr lang="es-ES" sz="1600" b="1" dirty="0" smtClean="0">
              <a:latin typeface="Arial" pitchFamily="34" charset="0"/>
              <a:cs typeface="Arial" pitchFamily="34" charset="0"/>
            </a:endParaRPr>
          </a:p>
          <a:p>
            <a:pPr algn="just"/>
            <a:r>
              <a:rPr lang="es-ES" sz="1600" b="1" dirty="0" smtClean="0">
                <a:latin typeface="Arial" pitchFamily="34" charset="0"/>
                <a:cs typeface="Arial" pitchFamily="34" charset="0"/>
              </a:rPr>
              <a:t>Lugar: </a:t>
            </a:r>
            <a:r>
              <a:rPr lang="es-ES" sz="1600" dirty="0" smtClean="0">
                <a:latin typeface="Arial" pitchFamily="34" charset="0"/>
                <a:cs typeface="Arial" pitchFamily="34" charset="0"/>
              </a:rPr>
              <a:t>Campo abierto de tierra</a:t>
            </a:r>
          </a:p>
        </p:txBody>
      </p:sp>
      <p:sp>
        <p:nvSpPr>
          <p:cNvPr id="10" name="Rectángulo 9"/>
          <p:cNvSpPr/>
          <p:nvPr/>
        </p:nvSpPr>
        <p:spPr>
          <a:xfrm>
            <a:off x="388307" y="3139857"/>
            <a:ext cx="11373633" cy="2554545"/>
          </a:xfrm>
          <a:prstGeom prst="rect">
            <a:avLst/>
          </a:prstGeom>
        </p:spPr>
        <p:txBody>
          <a:bodyPr wrap="square">
            <a:spAutoFit/>
          </a:bodyPr>
          <a:lstStyle/>
          <a:p>
            <a:pPr algn="just"/>
            <a:endParaRPr lang="es-ES" sz="1600" b="1" dirty="0" smtClean="0">
              <a:latin typeface="Arial" pitchFamily="34" charset="0"/>
              <a:cs typeface="Arial" pitchFamily="34" charset="0"/>
            </a:endParaRPr>
          </a:p>
          <a:p>
            <a:pPr algn="just"/>
            <a:r>
              <a:rPr lang="es-ES" sz="1600" b="1" dirty="0" smtClean="0">
                <a:latin typeface="Arial" pitchFamily="34" charset="0"/>
                <a:cs typeface="Arial" pitchFamily="34" charset="0"/>
              </a:rPr>
              <a:t>Descripción</a:t>
            </a:r>
            <a:r>
              <a:rPr lang="es-ES" sz="1600" b="1" dirty="0">
                <a:latin typeface="Arial" pitchFamily="34" charset="0"/>
                <a:cs typeface="Arial" pitchFamily="34" charset="0"/>
              </a:rPr>
              <a:t>: </a:t>
            </a:r>
            <a:endParaRPr lang="es-ES" sz="1600" b="1" dirty="0" smtClean="0">
              <a:latin typeface="Arial" pitchFamily="34" charset="0"/>
              <a:cs typeface="Arial" pitchFamily="34" charset="0"/>
            </a:endParaRPr>
          </a:p>
          <a:p>
            <a:pPr algn="just"/>
            <a:endParaRPr lang="es-ES" sz="1600" i="1" dirty="0" smtClean="0">
              <a:latin typeface="Arial" pitchFamily="34" charset="0"/>
              <a:cs typeface="Arial" pitchFamily="34" charset="0"/>
            </a:endParaRPr>
          </a:p>
          <a:p>
            <a:pPr algn="just"/>
            <a:r>
              <a:rPr lang="es-ES" sz="1600" dirty="0" smtClean="0">
                <a:latin typeface="Arial" pitchFamily="34" charset="0"/>
                <a:cs typeface="Arial" pitchFamily="34" charset="0"/>
              </a:rPr>
              <a:t>La zaranda es hecha del fruto del totumo y de un palo que haces las veces de punta, la cual la mujer enrolla en una pita como si estuviera enrollando un trompo, lanzara la zaranda para  bailarla como si fuera un trompo.</a:t>
            </a:r>
          </a:p>
          <a:p>
            <a:pPr algn="just"/>
            <a:r>
              <a:rPr lang="es-ES" sz="1600" dirty="0" smtClean="0">
                <a:latin typeface="Arial" pitchFamily="34" charset="0"/>
                <a:cs typeface="Arial" pitchFamily="34" charset="0"/>
              </a:rPr>
              <a:t>La mujer bailara la zaranda, los hombre por turnos uno a uno con su trompo lanzaran en trompo a romper o derribar la zaranda. el primero que lo haga gana la ronda.  </a:t>
            </a:r>
          </a:p>
          <a:p>
            <a:pPr algn="just"/>
            <a:endParaRPr lang="es-ES" sz="1600" i="1" dirty="0">
              <a:latin typeface="Arial" pitchFamily="34" charset="0"/>
              <a:cs typeface="Arial" pitchFamily="34" charset="0"/>
            </a:endParaRPr>
          </a:p>
          <a:p>
            <a:pPr algn="just"/>
            <a:endParaRPr lang="es-ES" sz="1600" i="1" dirty="0" smtClean="0">
              <a:latin typeface="Arial" pitchFamily="34" charset="0"/>
              <a:cs typeface="Arial" pitchFamily="34" charset="0"/>
            </a:endParaRPr>
          </a:p>
          <a:p>
            <a:pPr algn="just"/>
            <a:endParaRPr lang="es-ES" sz="1600" i="1" dirty="0">
              <a:latin typeface="Arial" pitchFamily="34" charset="0"/>
              <a:cs typeface="Arial" pitchFamily="34" charset="0"/>
            </a:endParaRPr>
          </a:p>
        </p:txBody>
      </p:sp>
    </p:spTree>
    <p:extLst>
      <p:ext uri="{BB962C8B-B14F-4D97-AF65-F5344CB8AC3E}">
        <p14:creationId xmlns:p14="http://schemas.microsoft.com/office/powerpoint/2010/main" val="31157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49169" y="573225"/>
            <a:ext cx="3998794" cy="369332"/>
          </a:xfrm>
          <a:prstGeom prst="rect">
            <a:avLst/>
          </a:prstGeom>
        </p:spPr>
        <p:txBody>
          <a:bodyPr wrap="square">
            <a:spAutoFit/>
          </a:bodyPr>
          <a:lstStyle/>
          <a:p>
            <a:pPr algn="just"/>
            <a:r>
              <a:rPr lang="es-ES" b="1" dirty="0" smtClean="0">
                <a:latin typeface="Arial" pitchFamily="34" charset="0"/>
                <a:cs typeface="Arial" pitchFamily="34" charset="0"/>
              </a:rPr>
              <a:t>2. Nombre del juego: La Huesa</a:t>
            </a:r>
            <a:endParaRPr lang="es-ES" b="1" dirty="0">
              <a:latin typeface="Arial" pitchFamily="34" charset="0"/>
              <a:cs typeface="Arial" pitchFamily="34" charset="0"/>
            </a:endParaRPr>
          </a:p>
        </p:txBody>
      </p:sp>
      <p:pic>
        <p:nvPicPr>
          <p:cNvPr id="4" name="Imagen 3"/>
          <p:cNvPicPr>
            <a:picLocks noChangeAspect="1"/>
          </p:cNvPicPr>
          <p:nvPr/>
        </p:nvPicPr>
        <p:blipFill>
          <a:blip r:embed="rId2"/>
          <a:stretch>
            <a:fillRect/>
          </a:stretch>
        </p:blipFill>
        <p:spPr>
          <a:xfrm>
            <a:off x="0" y="19146"/>
            <a:ext cx="2456597" cy="2328270"/>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a:stretch>
            <a:fillRect/>
          </a:stretch>
        </p:blipFill>
        <p:spPr>
          <a:xfrm>
            <a:off x="0" y="2347417"/>
            <a:ext cx="2456597" cy="2006220"/>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2846696" y="1950143"/>
            <a:ext cx="8666328" cy="3046988"/>
          </a:xfrm>
          <a:prstGeom prst="rect">
            <a:avLst/>
          </a:prstGeom>
        </p:spPr>
        <p:txBody>
          <a:bodyPr wrap="square">
            <a:spAutoFit/>
          </a:bodyPr>
          <a:lstStyle/>
          <a:p>
            <a:r>
              <a:rPr lang="es-ES" sz="1600" b="1" dirty="0">
                <a:latin typeface="Arial" pitchFamily="34" charset="0"/>
                <a:cs typeface="Arial" pitchFamily="34" charset="0"/>
              </a:rPr>
              <a:t>Descripción</a:t>
            </a:r>
            <a:r>
              <a:rPr lang="es-ES" sz="1600" b="1" dirty="0" smtClean="0">
                <a:latin typeface="Arial" pitchFamily="34" charset="0"/>
                <a:cs typeface="Arial" pitchFamily="34" charset="0"/>
              </a:rPr>
              <a:t>:</a:t>
            </a:r>
          </a:p>
          <a:p>
            <a:endParaRPr lang="es-ES" sz="1600" b="1" dirty="0">
              <a:latin typeface="Arial" pitchFamily="34" charset="0"/>
              <a:cs typeface="Arial" pitchFamily="34" charset="0"/>
            </a:endParaRPr>
          </a:p>
          <a:p>
            <a:r>
              <a:rPr lang="es-ES" sz="1600" dirty="0">
                <a:latin typeface="Arial" pitchFamily="34" charset="0"/>
                <a:cs typeface="Arial" pitchFamily="34" charset="0"/>
              </a:rPr>
              <a:t>El juego de “La H</a:t>
            </a:r>
            <a:r>
              <a:rPr lang="es-ES" sz="1600" dirty="0" smtClean="0">
                <a:latin typeface="Arial" pitchFamily="34" charset="0"/>
                <a:cs typeface="Arial" pitchFamily="34" charset="0"/>
              </a:rPr>
              <a:t>uesa</a:t>
            </a:r>
            <a:r>
              <a:rPr lang="es-ES" sz="1600" dirty="0">
                <a:latin typeface="Arial" pitchFamily="34" charset="0"/>
                <a:cs typeface="Arial" pitchFamily="34" charset="0"/>
              </a:rPr>
              <a:t>” se asimila al “cara y sello”; se hace con el hueso de la rótula del venado, del cerdo o la res; cada una de sus caras tiene un precio; la guesa se tira y de acuerdo al lado para el que caiga, obliga al contendor a pagar el precio apostado.</a:t>
            </a:r>
          </a:p>
          <a:p>
            <a:endParaRPr lang="es-ES" sz="1600" b="1" dirty="0" smtClean="0">
              <a:latin typeface="Arial" pitchFamily="34" charset="0"/>
              <a:cs typeface="Arial" pitchFamily="34" charset="0"/>
            </a:endParaRPr>
          </a:p>
          <a:p>
            <a:r>
              <a:rPr lang="es-ES" sz="1600" b="1" dirty="0" smtClean="0">
                <a:latin typeface="Arial" pitchFamily="34" charset="0"/>
                <a:cs typeface="Arial" pitchFamily="34" charset="0"/>
              </a:rPr>
              <a:t>Materiales:</a:t>
            </a:r>
            <a:r>
              <a:rPr lang="es-ES" sz="1600" dirty="0" smtClean="0">
                <a:latin typeface="Arial" pitchFamily="34" charset="0"/>
                <a:cs typeface="Arial" pitchFamily="34" charset="0"/>
              </a:rPr>
              <a:t> 4 Huesas </a:t>
            </a:r>
          </a:p>
          <a:p>
            <a:endParaRPr lang="es-ES" sz="1600" dirty="0" smtClean="0">
              <a:latin typeface="Arial" pitchFamily="34" charset="0"/>
              <a:cs typeface="Arial" pitchFamily="34" charset="0"/>
            </a:endParaRPr>
          </a:p>
          <a:p>
            <a:r>
              <a:rPr lang="es-ES" sz="1600" b="1" dirty="0" smtClean="0">
                <a:latin typeface="Arial" pitchFamily="34" charset="0"/>
                <a:cs typeface="Arial" pitchFamily="34" charset="0"/>
              </a:rPr>
              <a:t>Tiempo requerido: </a:t>
            </a:r>
            <a:r>
              <a:rPr lang="es-ES" sz="1600" dirty="0" smtClean="0">
                <a:latin typeface="Arial" pitchFamily="34" charset="0"/>
                <a:cs typeface="Arial" pitchFamily="34" charset="0"/>
              </a:rPr>
              <a:t>15 minutos por cada ronda</a:t>
            </a:r>
          </a:p>
          <a:p>
            <a:endParaRPr lang="es-ES" sz="1600" dirty="0" smtClean="0">
              <a:latin typeface="Arial" pitchFamily="34" charset="0"/>
              <a:cs typeface="Arial" pitchFamily="34" charset="0"/>
            </a:endParaRPr>
          </a:p>
          <a:p>
            <a:r>
              <a:rPr lang="es-ES" sz="1600" b="1" dirty="0" smtClean="0">
                <a:latin typeface="Arial" pitchFamily="34" charset="0"/>
                <a:cs typeface="Arial" pitchFamily="34" charset="0"/>
              </a:rPr>
              <a:t>Lugar: </a:t>
            </a:r>
            <a:r>
              <a:rPr lang="es-ES" sz="1600" dirty="0" smtClean="0">
                <a:latin typeface="Arial" pitchFamily="34" charset="0"/>
                <a:cs typeface="Arial" pitchFamily="34" charset="0"/>
              </a:rPr>
              <a:t>Campo abierto de tierra </a:t>
            </a:r>
          </a:p>
          <a:p>
            <a:endParaRPr lang="es-ES" sz="1600" dirty="0" smtClean="0">
              <a:latin typeface="Arial" pitchFamily="34" charset="0"/>
              <a:cs typeface="Arial" pitchFamily="34"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7226"/>
            <a:ext cx="2456597" cy="1967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2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38735" y="559558"/>
            <a:ext cx="8570794" cy="5324535"/>
          </a:xfrm>
          <a:prstGeom prst="rect">
            <a:avLst/>
          </a:prstGeom>
        </p:spPr>
        <p:txBody>
          <a:bodyPr wrap="square">
            <a:spAutoFit/>
          </a:bodyPr>
          <a:lstStyle/>
          <a:p>
            <a:pPr algn="just"/>
            <a:r>
              <a:rPr lang="es-ES" b="1" dirty="0" smtClean="0"/>
              <a:t>        </a:t>
            </a:r>
            <a:r>
              <a:rPr lang="es-ES" sz="1600" b="1" dirty="0" smtClean="0">
                <a:latin typeface="Arial" pitchFamily="34" charset="0"/>
                <a:cs typeface="Arial" pitchFamily="34" charset="0"/>
              </a:rPr>
              <a:t>3.	Nombre del juego: Bolo criollo  </a:t>
            </a:r>
            <a:endParaRPr lang="es-ES" sz="1600" b="1" dirty="0">
              <a:latin typeface="Arial" pitchFamily="34" charset="0"/>
              <a:cs typeface="Arial" pitchFamily="34" charset="0"/>
            </a:endParaRPr>
          </a:p>
          <a:p>
            <a:pPr algn="just"/>
            <a:endParaRPr lang="es-ES" sz="1600" b="1" dirty="0" smtClean="0">
              <a:latin typeface="Arial" pitchFamily="34" charset="0"/>
              <a:cs typeface="Arial" pitchFamily="34" charset="0"/>
            </a:endParaRPr>
          </a:p>
          <a:p>
            <a:pPr algn="just"/>
            <a:r>
              <a:rPr lang="es-ES" sz="1600" b="1" dirty="0">
                <a:latin typeface="Arial" pitchFamily="34" charset="0"/>
                <a:cs typeface="Arial" pitchFamily="34" charset="0"/>
              </a:rPr>
              <a:t>Descripción</a:t>
            </a:r>
            <a:r>
              <a:rPr lang="es-ES" sz="1600" b="1" dirty="0" smtClean="0">
                <a:latin typeface="Arial" pitchFamily="34" charset="0"/>
                <a:cs typeface="Arial" pitchFamily="34" charset="0"/>
              </a:rPr>
              <a:t>:</a:t>
            </a:r>
          </a:p>
          <a:p>
            <a:pPr algn="just"/>
            <a:endParaRPr lang="es-ES" sz="1600" b="1" dirty="0">
              <a:latin typeface="Arial" pitchFamily="34" charset="0"/>
              <a:cs typeface="Arial" pitchFamily="34" charset="0"/>
            </a:endParaRPr>
          </a:p>
          <a:p>
            <a:pPr algn="just"/>
            <a:r>
              <a:rPr lang="es-ES" sz="1600" dirty="0">
                <a:latin typeface="Arial" pitchFamily="34" charset="0"/>
                <a:cs typeface="Arial" pitchFamily="34" charset="0"/>
              </a:rPr>
              <a:t>Otro de los juegos propios de la sabana araucana con origen en el llano venezolano es El “Bolo criollo”, es similar al juego de bolos conocidos por todos, su variación consiste en que este solo tiene tres muñecos a tumbar,  el muñeco del centro la conocen como negra la cual vale 12 puntos, los muñecos de los lados valen 6 puntos, si la bola pasa por el medio de un muñeco y la negra vale 4 puntos, y si la bola pasa por el medio de la tabla y un muñeco vale 0 puntos ubicados; a unos 25 metros de distancia. De este juego surgió la expresión “Macuare”, usada cuando se tumban todos los bolos de frente en un mismo lance el cual gana la ronda</a:t>
            </a:r>
            <a:r>
              <a:rPr lang="es-ES" sz="1600" dirty="0" smtClean="0">
                <a:latin typeface="Arial" pitchFamily="34" charset="0"/>
                <a:cs typeface="Arial" pitchFamily="34" charset="0"/>
              </a:rPr>
              <a:t>.</a:t>
            </a: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Los bolos se juegan a 24 ó 48 puntos cada ronda.</a:t>
            </a:r>
          </a:p>
          <a:p>
            <a:pPr algn="just"/>
            <a:endParaRPr lang="es-ES" sz="1600" b="1" dirty="0" smtClean="0">
              <a:latin typeface="Arial" pitchFamily="34" charset="0"/>
              <a:cs typeface="Arial" pitchFamily="34" charset="0"/>
            </a:endParaRPr>
          </a:p>
          <a:p>
            <a:pPr algn="just"/>
            <a:r>
              <a:rPr lang="es-ES" sz="1600" b="1" dirty="0" smtClean="0">
                <a:latin typeface="Arial" pitchFamily="34" charset="0"/>
                <a:cs typeface="Arial" pitchFamily="34" charset="0"/>
              </a:rPr>
              <a:t>Materiales:</a:t>
            </a:r>
            <a:r>
              <a:rPr lang="es-ES" sz="1600" dirty="0" smtClean="0">
                <a:latin typeface="Arial" pitchFamily="34" charset="0"/>
                <a:cs typeface="Arial" pitchFamily="34" charset="0"/>
              </a:rPr>
              <a:t> 6 palos, 6 bolos más o menos de 2 kilos.</a:t>
            </a:r>
          </a:p>
          <a:p>
            <a:pPr algn="just"/>
            <a:endParaRPr lang="es-ES" sz="1600" dirty="0" smtClean="0">
              <a:latin typeface="Arial" pitchFamily="34" charset="0"/>
              <a:cs typeface="Arial" pitchFamily="34" charset="0"/>
            </a:endParaRPr>
          </a:p>
          <a:p>
            <a:pPr algn="just"/>
            <a:r>
              <a:rPr lang="es-ES" sz="1600" b="1" dirty="0" smtClean="0">
                <a:latin typeface="Arial" pitchFamily="34" charset="0"/>
                <a:cs typeface="Arial" pitchFamily="34" charset="0"/>
              </a:rPr>
              <a:t>Tiempo requerido: </a:t>
            </a:r>
            <a:r>
              <a:rPr lang="es-ES" sz="1600" dirty="0" smtClean="0">
                <a:latin typeface="Arial" pitchFamily="34" charset="0"/>
                <a:cs typeface="Arial" pitchFamily="34" charset="0"/>
              </a:rPr>
              <a:t>30 minutos por cada ronda</a:t>
            </a:r>
          </a:p>
          <a:p>
            <a:pPr algn="just"/>
            <a:endParaRPr lang="es-ES" sz="1600" dirty="0" smtClean="0">
              <a:latin typeface="Arial" pitchFamily="34" charset="0"/>
              <a:cs typeface="Arial" pitchFamily="34" charset="0"/>
            </a:endParaRPr>
          </a:p>
          <a:p>
            <a:pPr algn="just"/>
            <a:r>
              <a:rPr lang="es-ES" sz="1600" b="1" dirty="0" smtClean="0">
                <a:latin typeface="Arial" pitchFamily="34" charset="0"/>
                <a:cs typeface="Arial" pitchFamily="34" charset="0"/>
              </a:rPr>
              <a:t>Lugar:</a:t>
            </a:r>
            <a:r>
              <a:rPr lang="es-ES" sz="1600" dirty="0" smtClean="0">
                <a:latin typeface="Arial" pitchFamily="34" charset="0"/>
                <a:cs typeface="Arial" pitchFamily="34" charset="0"/>
              </a:rPr>
              <a:t> Campo abierto de tierra </a:t>
            </a:r>
          </a:p>
          <a:p>
            <a:pPr algn="just"/>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33" y="559558"/>
            <a:ext cx="2193331" cy="3862316"/>
          </a:xfrm>
          <a:prstGeom prst="rect">
            <a:avLst/>
          </a:prstGeom>
        </p:spPr>
      </p:pic>
    </p:spTree>
    <p:extLst>
      <p:ext uri="{BB962C8B-B14F-4D97-AF65-F5344CB8AC3E}">
        <p14:creationId xmlns:p14="http://schemas.microsoft.com/office/powerpoint/2010/main" val="25396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90063" y="200883"/>
            <a:ext cx="3312125" cy="338554"/>
          </a:xfrm>
          <a:prstGeom prst="rect">
            <a:avLst/>
          </a:prstGeom>
        </p:spPr>
        <p:txBody>
          <a:bodyPr wrap="none">
            <a:spAutoFit/>
          </a:bodyPr>
          <a:lstStyle/>
          <a:p>
            <a:pPr algn="just"/>
            <a:r>
              <a:rPr lang="es-ES" sz="1600" b="1" dirty="0" smtClean="0">
                <a:latin typeface="Arial" pitchFamily="34" charset="0"/>
                <a:cs typeface="Arial" pitchFamily="34" charset="0"/>
              </a:rPr>
              <a:t>4. Nombre del juego: La mararai</a:t>
            </a:r>
            <a:endParaRPr lang="es-ES" sz="1600" b="1" dirty="0">
              <a:latin typeface="Arial" pitchFamily="34" charset="0"/>
              <a:cs typeface="Arial"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0"/>
            <a:ext cx="2338316" cy="1783578"/>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2338316" y="561189"/>
            <a:ext cx="9043917" cy="4770537"/>
          </a:xfrm>
          <a:prstGeom prst="rect">
            <a:avLst/>
          </a:prstGeom>
        </p:spPr>
        <p:txBody>
          <a:bodyPr wrap="square">
            <a:spAutoFit/>
          </a:bodyPr>
          <a:lstStyle/>
          <a:p>
            <a:r>
              <a:rPr lang="es-ES" sz="1600" b="1" dirty="0">
                <a:latin typeface="Arial" pitchFamily="34" charset="0"/>
                <a:cs typeface="Arial" pitchFamily="34" charset="0"/>
              </a:rPr>
              <a:t>Descripción: </a:t>
            </a:r>
            <a:endParaRPr lang="es-ES" sz="1600" b="1" dirty="0" smtClean="0">
              <a:latin typeface="Arial" pitchFamily="34" charset="0"/>
              <a:cs typeface="Arial" pitchFamily="34" charset="0"/>
            </a:endParaRPr>
          </a:p>
          <a:p>
            <a:endParaRPr lang="es-ES" sz="1600" b="1" dirty="0">
              <a:latin typeface="Arial" pitchFamily="34" charset="0"/>
              <a:cs typeface="Arial" pitchFamily="34" charset="0"/>
            </a:endParaRPr>
          </a:p>
          <a:p>
            <a:r>
              <a:rPr lang="es-ES" sz="1600" dirty="0">
                <a:latin typeface="Arial" pitchFamily="34" charset="0"/>
                <a:cs typeface="Arial" pitchFamily="34" charset="0"/>
              </a:rPr>
              <a:t>El </a:t>
            </a:r>
            <a:r>
              <a:rPr lang="es-ES" sz="1600" dirty="0" err="1" smtClean="0">
                <a:latin typeface="Arial" pitchFamily="34" charset="0"/>
                <a:cs typeface="Arial" pitchFamily="34" charset="0"/>
              </a:rPr>
              <a:t>Mararai</a:t>
            </a:r>
            <a:r>
              <a:rPr lang="es-ES" sz="1600" dirty="0" smtClean="0">
                <a:latin typeface="Arial" pitchFamily="34" charset="0"/>
                <a:cs typeface="Arial" pitchFamily="34" charset="0"/>
              </a:rPr>
              <a:t>, </a:t>
            </a:r>
            <a:r>
              <a:rPr lang="es-ES" sz="1600" dirty="0">
                <a:latin typeface="Arial" pitchFamily="34" charset="0"/>
                <a:cs typeface="Arial" pitchFamily="34" charset="0"/>
              </a:rPr>
              <a:t>una almendra producida por la palma del mismo nombre que puede ser comestible si se quiere, es el juego más entretenido: consiste en que el contrario adivine cuántas unidades de </a:t>
            </a:r>
            <a:r>
              <a:rPr lang="es-ES" sz="1600" dirty="0" err="1" smtClean="0">
                <a:latin typeface="Arial" pitchFamily="34" charset="0"/>
                <a:cs typeface="Arial" pitchFamily="34" charset="0"/>
              </a:rPr>
              <a:t>Mararai</a:t>
            </a:r>
            <a:r>
              <a:rPr lang="es-ES" sz="1600" dirty="0" smtClean="0">
                <a:latin typeface="Arial" pitchFamily="34" charset="0"/>
                <a:cs typeface="Arial" pitchFamily="34" charset="0"/>
              </a:rPr>
              <a:t> </a:t>
            </a:r>
            <a:r>
              <a:rPr lang="es-ES" sz="1600" dirty="0">
                <a:latin typeface="Arial" pitchFamily="34" charset="0"/>
                <a:cs typeface="Arial" pitchFamily="34" charset="0"/>
              </a:rPr>
              <a:t>tiene en la mano el jugador. La pregunta se formula de varias maneras con la malicia y la picardía propia del llanero</a:t>
            </a:r>
            <a:r>
              <a:rPr lang="es-ES" sz="1600" dirty="0" smtClean="0">
                <a:latin typeface="Arial" pitchFamily="34" charset="0"/>
                <a:cs typeface="Arial" pitchFamily="34" charset="0"/>
              </a:rPr>
              <a:t>:</a:t>
            </a:r>
          </a:p>
          <a:p>
            <a:r>
              <a:rPr lang="es-ES" sz="1600" dirty="0" smtClean="0">
                <a:latin typeface="Arial" pitchFamily="34" charset="0"/>
                <a:cs typeface="Arial" pitchFamily="34" charset="0"/>
              </a:rPr>
              <a:t> </a:t>
            </a:r>
            <a:r>
              <a:rPr lang="es-ES" sz="1600" dirty="0">
                <a:latin typeface="Arial" pitchFamily="34" charset="0"/>
                <a:cs typeface="Arial" pitchFamily="34" charset="0"/>
              </a:rPr>
              <a:t>“Pares, o </a:t>
            </a:r>
            <a:r>
              <a:rPr lang="es-ES" sz="1600" dirty="0" smtClean="0">
                <a:latin typeface="Arial" pitchFamily="34" charset="0"/>
                <a:cs typeface="Arial" pitchFamily="34" charset="0"/>
              </a:rPr>
              <a:t>Nones ?”</a:t>
            </a:r>
          </a:p>
          <a:p>
            <a:r>
              <a:rPr lang="es-ES" sz="1600" dirty="0">
                <a:latin typeface="Arial" pitchFamily="34" charset="0"/>
                <a:cs typeface="Arial" pitchFamily="34" charset="0"/>
              </a:rPr>
              <a:t> </a:t>
            </a:r>
            <a:r>
              <a:rPr lang="es-ES" sz="1600" dirty="0" smtClean="0">
                <a:latin typeface="Arial" pitchFamily="34" charset="0"/>
                <a:cs typeface="Arial" pitchFamily="34" charset="0"/>
              </a:rPr>
              <a:t>“Que ande la burra? Que ande con cuantos humanos”</a:t>
            </a:r>
            <a:endParaRPr lang="es-ES" sz="1600" dirty="0">
              <a:latin typeface="Arial" pitchFamily="34" charset="0"/>
              <a:cs typeface="Arial" pitchFamily="34" charset="0"/>
            </a:endParaRPr>
          </a:p>
          <a:p>
            <a:r>
              <a:rPr lang="es-ES" sz="1600" dirty="0">
                <a:latin typeface="Arial" pitchFamily="34" charset="0"/>
                <a:cs typeface="Arial" pitchFamily="34" charset="0"/>
              </a:rPr>
              <a:t> </a:t>
            </a:r>
            <a:r>
              <a:rPr lang="es-ES" sz="1600" dirty="0" smtClean="0">
                <a:latin typeface="Arial" pitchFamily="34" charset="0"/>
                <a:cs typeface="Arial" pitchFamily="34" charset="0"/>
              </a:rPr>
              <a:t>“Chaparrito floreado? Floreado esta? a cuantas flores?”</a:t>
            </a:r>
            <a:endParaRPr lang="es-ES" sz="1600" dirty="0">
              <a:latin typeface="Arial" pitchFamily="34" charset="0"/>
              <a:cs typeface="Arial" pitchFamily="34" charset="0"/>
            </a:endParaRPr>
          </a:p>
          <a:p>
            <a:r>
              <a:rPr lang="es-ES" sz="1600" dirty="0">
                <a:latin typeface="Arial" pitchFamily="34" charset="0"/>
                <a:cs typeface="Arial" pitchFamily="34" charset="0"/>
              </a:rPr>
              <a:t> </a:t>
            </a:r>
            <a:r>
              <a:rPr lang="es-ES" sz="1600" dirty="0" smtClean="0">
                <a:latin typeface="Arial" pitchFamily="34" charset="0"/>
                <a:cs typeface="Arial" pitchFamily="34" charset="0"/>
              </a:rPr>
              <a:t>“Que corra el caballo? Que corra a cuantas patas?”</a:t>
            </a:r>
            <a:endParaRPr lang="es-ES" sz="1600" dirty="0">
              <a:latin typeface="Arial" pitchFamily="34" charset="0"/>
              <a:cs typeface="Arial" pitchFamily="34" charset="0"/>
            </a:endParaRPr>
          </a:p>
          <a:p>
            <a:r>
              <a:rPr lang="es-ES" sz="1600" dirty="0">
                <a:latin typeface="Arial" pitchFamily="34" charset="0"/>
                <a:cs typeface="Arial" pitchFamily="34" charset="0"/>
              </a:rPr>
              <a:t> </a:t>
            </a:r>
            <a:r>
              <a:rPr lang="es-ES" sz="1600" dirty="0" smtClean="0">
                <a:latin typeface="Arial" pitchFamily="34" charset="0"/>
                <a:cs typeface="Arial" pitchFamily="34" charset="0"/>
              </a:rPr>
              <a:t>“A la tapa o a la olla ?”</a:t>
            </a:r>
            <a:endParaRPr lang="es-ES" sz="1600" dirty="0">
              <a:latin typeface="Arial" pitchFamily="34" charset="0"/>
              <a:cs typeface="Arial" pitchFamily="34" charset="0"/>
            </a:endParaRPr>
          </a:p>
          <a:p>
            <a:endParaRPr lang="es-ES" sz="1600" dirty="0" smtClean="0">
              <a:latin typeface="Arial" pitchFamily="34" charset="0"/>
              <a:cs typeface="Arial" pitchFamily="34" charset="0"/>
            </a:endParaRPr>
          </a:p>
          <a:p>
            <a:r>
              <a:rPr lang="es-ES" sz="1600" dirty="0" smtClean="0">
                <a:latin typeface="Arial" pitchFamily="34" charset="0"/>
                <a:cs typeface="Arial" pitchFamily="34" charset="0"/>
              </a:rPr>
              <a:t> </a:t>
            </a:r>
            <a:r>
              <a:rPr lang="es-ES" sz="1600" dirty="0">
                <a:latin typeface="Arial" pitchFamily="34" charset="0"/>
                <a:cs typeface="Arial" pitchFamily="34" charset="0"/>
              </a:rPr>
              <a:t>Quien gana va a cumulando </a:t>
            </a:r>
            <a:r>
              <a:rPr lang="es-ES" sz="1600" dirty="0" err="1" smtClean="0">
                <a:latin typeface="Arial" pitchFamily="34" charset="0"/>
                <a:cs typeface="Arial" pitchFamily="34" charset="0"/>
              </a:rPr>
              <a:t>mararai</a:t>
            </a:r>
            <a:r>
              <a:rPr lang="es-ES" sz="1600" dirty="0" smtClean="0">
                <a:latin typeface="Arial" pitchFamily="34" charset="0"/>
                <a:cs typeface="Arial" pitchFamily="34" charset="0"/>
              </a:rPr>
              <a:t> que </a:t>
            </a:r>
            <a:r>
              <a:rPr lang="es-ES" sz="1600" dirty="0">
                <a:latin typeface="Arial" pitchFamily="34" charset="0"/>
                <a:cs typeface="Arial" pitchFamily="34" charset="0"/>
              </a:rPr>
              <a:t>luego se cuentan en </a:t>
            </a:r>
            <a:r>
              <a:rPr lang="es-ES" sz="1600" dirty="0" smtClean="0">
                <a:latin typeface="Arial" pitchFamily="34" charset="0"/>
                <a:cs typeface="Arial" pitchFamily="34" charset="0"/>
              </a:rPr>
              <a:t>dinero</a:t>
            </a:r>
          </a:p>
          <a:p>
            <a:endParaRPr lang="es-ES" sz="1600" dirty="0">
              <a:latin typeface="Arial" pitchFamily="34" charset="0"/>
              <a:cs typeface="Arial" pitchFamily="34" charset="0"/>
            </a:endParaRPr>
          </a:p>
          <a:p>
            <a:r>
              <a:rPr lang="es-ES" sz="1600" dirty="0" smtClean="0">
                <a:latin typeface="Arial" pitchFamily="34" charset="0"/>
                <a:cs typeface="Arial" pitchFamily="34" charset="0"/>
              </a:rPr>
              <a:t>También se puede jugar al castillo, como si fueran canicas</a:t>
            </a:r>
          </a:p>
          <a:p>
            <a:endParaRPr lang="es-ES" sz="1600" dirty="0">
              <a:latin typeface="Arial" pitchFamily="34" charset="0"/>
              <a:cs typeface="Arial" pitchFamily="34" charset="0"/>
            </a:endParaRPr>
          </a:p>
          <a:p>
            <a:r>
              <a:rPr lang="es-ES" sz="1600" b="1" dirty="0" smtClean="0">
                <a:latin typeface="Arial" pitchFamily="34" charset="0"/>
                <a:cs typeface="Arial" pitchFamily="34" charset="0"/>
              </a:rPr>
              <a:t>Materiales: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Mararay</a:t>
            </a:r>
            <a:r>
              <a:rPr lang="es-ES" sz="1600" dirty="0" smtClean="0">
                <a:latin typeface="Arial" pitchFamily="34" charset="0"/>
                <a:cs typeface="Arial" pitchFamily="34" charset="0"/>
              </a:rPr>
              <a:t> </a:t>
            </a:r>
          </a:p>
          <a:p>
            <a:endParaRPr lang="es-ES" sz="1600" dirty="0" smtClean="0">
              <a:latin typeface="Arial" pitchFamily="34" charset="0"/>
              <a:cs typeface="Arial" pitchFamily="34" charset="0"/>
            </a:endParaRPr>
          </a:p>
          <a:p>
            <a:r>
              <a:rPr lang="es-ES" sz="1600" b="1" dirty="0" smtClean="0">
                <a:latin typeface="Arial" pitchFamily="34" charset="0"/>
                <a:cs typeface="Arial" pitchFamily="34" charset="0"/>
              </a:rPr>
              <a:t>Lugar:</a:t>
            </a:r>
            <a:r>
              <a:rPr lang="es-ES" sz="1600" dirty="0" smtClean="0">
                <a:latin typeface="Arial" pitchFamily="34" charset="0"/>
                <a:cs typeface="Arial" pitchFamily="34" charset="0"/>
              </a:rPr>
              <a:t> Campo abierto de tierra </a:t>
            </a:r>
          </a:p>
        </p:txBody>
      </p:sp>
      <p:pic>
        <p:nvPicPr>
          <p:cNvPr id="5" name="Imagen 4"/>
          <p:cNvPicPr>
            <a:picLocks noChangeAspect="1"/>
          </p:cNvPicPr>
          <p:nvPr/>
        </p:nvPicPr>
        <p:blipFill>
          <a:blip r:embed="rId3"/>
          <a:stretch>
            <a:fillRect/>
          </a:stretch>
        </p:blipFill>
        <p:spPr>
          <a:xfrm>
            <a:off x="-8543" y="1783578"/>
            <a:ext cx="2346858" cy="1965277"/>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0" y="3748855"/>
            <a:ext cx="2338315" cy="2570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5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08227" y="682388"/>
            <a:ext cx="6582769" cy="5262979"/>
          </a:xfrm>
          <a:prstGeom prst="rect">
            <a:avLst/>
          </a:prstGeom>
        </p:spPr>
        <p:txBody>
          <a:bodyPr wrap="square">
            <a:spAutoFit/>
          </a:bodyPr>
          <a:lstStyle/>
          <a:p>
            <a:pPr algn="just"/>
            <a:r>
              <a:rPr lang="es-ES" sz="1600" b="1" dirty="0" smtClean="0">
                <a:latin typeface="Arial" pitchFamily="34" charset="0"/>
                <a:cs typeface="Arial" pitchFamily="34" charset="0"/>
              </a:rPr>
              <a:t>5.  Nombre del juego: La Por – si- cuela ó </a:t>
            </a:r>
            <a:r>
              <a:rPr lang="es-ES" sz="1600" b="1" dirty="0" err="1">
                <a:latin typeface="Arial" pitchFamily="34" charset="0"/>
                <a:cs typeface="Arial" pitchFamily="34" charset="0"/>
              </a:rPr>
              <a:t>C</a:t>
            </a:r>
            <a:r>
              <a:rPr lang="es-ES" sz="1600" b="1" dirty="0" err="1" smtClean="0">
                <a:latin typeface="Arial" pitchFamily="34" charset="0"/>
                <a:cs typeface="Arial" pitchFamily="34" charset="0"/>
              </a:rPr>
              <a:t>ucunuba</a:t>
            </a:r>
            <a:endParaRPr lang="es-ES" sz="1600" b="1"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r>
              <a:rPr lang="es-ES" sz="1600" b="1" dirty="0">
                <a:latin typeface="Arial" pitchFamily="34" charset="0"/>
                <a:cs typeface="Arial" pitchFamily="34" charset="0"/>
              </a:rPr>
              <a:t>Descripción: </a:t>
            </a:r>
            <a:endParaRPr lang="es-ES" sz="1600" b="1" dirty="0" smtClean="0">
              <a:latin typeface="Arial" pitchFamily="34" charset="0"/>
              <a:cs typeface="Arial" pitchFamily="34" charset="0"/>
            </a:endParaRPr>
          </a:p>
          <a:p>
            <a:pPr algn="just"/>
            <a:endParaRPr lang="es-ES" sz="1600" b="1" dirty="0">
              <a:latin typeface="Arial" pitchFamily="34" charset="0"/>
              <a:cs typeface="Arial" pitchFamily="34" charset="0"/>
            </a:endParaRPr>
          </a:p>
          <a:p>
            <a:pPr algn="just"/>
            <a:r>
              <a:rPr lang="es-ES" sz="1600" dirty="0">
                <a:latin typeface="Arial" pitchFamily="34" charset="0"/>
                <a:cs typeface="Arial" pitchFamily="34" charset="0"/>
              </a:rPr>
              <a:t>La </a:t>
            </a:r>
            <a:r>
              <a:rPr lang="es-ES" sz="1600" dirty="0" smtClean="0">
                <a:latin typeface="Arial" pitchFamily="34" charset="0"/>
                <a:cs typeface="Arial" pitchFamily="34" charset="0"/>
              </a:rPr>
              <a:t>Por – si- cuela </a:t>
            </a:r>
            <a:r>
              <a:rPr lang="es-ES" sz="1600" dirty="0">
                <a:latin typeface="Arial" pitchFamily="34" charset="0"/>
                <a:cs typeface="Arial" pitchFamily="34" charset="0"/>
              </a:rPr>
              <a:t>es una tabla de largo de </a:t>
            </a:r>
            <a:r>
              <a:rPr lang="es-ES" sz="1600" dirty="0" smtClean="0">
                <a:latin typeface="Arial" pitchFamily="34" charset="0"/>
                <a:cs typeface="Arial" pitchFamily="34" charset="0"/>
              </a:rPr>
              <a:t>1,10 </a:t>
            </a:r>
            <a:r>
              <a:rPr lang="es-ES" sz="1600" dirty="0">
                <a:latin typeface="Arial" pitchFamily="34" charset="0"/>
                <a:cs typeface="Arial" pitchFamily="34" charset="0"/>
              </a:rPr>
              <a:t>cm y de alto </a:t>
            </a:r>
            <a:r>
              <a:rPr lang="es-ES" sz="1600" dirty="0" smtClean="0">
                <a:latin typeface="Arial" pitchFamily="34" charset="0"/>
                <a:cs typeface="Arial" pitchFamily="34" charset="0"/>
              </a:rPr>
              <a:t>20 </a:t>
            </a:r>
            <a:r>
              <a:rPr lang="es-ES" sz="1600" dirty="0">
                <a:latin typeface="Arial" pitchFamily="34" charset="0"/>
                <a:cs typeface="Arial" pitchFamily="34" charset="0"/>
              </a:rPr>
              <a:t>cm, tiene unos orificios en la parte inferior  en forma de media luna, esos orificios van enumerados en su parte superior del 1 al 10. </a:t>
            </a:r>
            <a:endParaRPr lang="es-ES" sz="1600" dirty="0" smtClean="0">
              <a:latin typeface="Arial" pitchFamily="34" charset="0"/>
              <a:cs typeface="Arial" pitchFamily="34" charset="0"/>
            </a:endParaRP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La esencia del juego es pasar  la semillas o la pincha por estos orificios y acumular puntos, el jugador que mayor puntaje acumule en las rodas será el ganador.</a:t>
            </a:r>
          </a:p>
          <a:p>
            <a:pPr algn="just"/>
            <a:endParaRPr lang="es-ES" sz="1600" dirty="0" smtClean="0">
              <a:latin typeface="Arial" pitchFamily="34" charset="0"/>
              <a:cs typeface="Arial" pitchFamily="34" charset="0"/>
            </a:endParaRPr>
          </a:p>
          <a:p>
            <a:pPr algn="just"/>
            <a:r>
              <a:rPr lang="es-ES" sz="1600" b="1" dirty="0" smtClean="0">
                <a:latin typeface="Arial" pitchFamily="34" charset="0"/>
                <a:cs typeface="Arial" pitchFamily="34" charset="0"/>
              </a:rPr>
              <a:t>Materiales: </a:t>
            </a:r>
            <a:r>
              <a:rPr lang="es-ES" sz="1600" dirty="0" smtClean="0">
                <a:latin typeface="Arial" pitchFamily="34" charset="0"/>
                <a:cs typeface="Arial" pitchFamily="34" charset="0"/>
              </a:rPr>
              <a:t>Base de madera en cedro de un largo de 1 metro x 30 cm de alto, con unos orificios en forma de madia luna por donde pasan las pichas.</a:t>
            </a:r>
          </a:p>
          <a:p>
            <a:pPr algn="just"/>
            <a:endParaRPr lang="es-ES" sz="1600"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a:p>
            <a:pPr algn="just"/>
            <a:r>
              <a:rPr lang="es-ES" sz="1600" b="1" dirty="0" smtClean="0">
                <a:latin typeface="Arial" pitchFamily="34" charset="0"/>
                <a:cs typeface="Arial" pitchFamily="34" charset="0"/>
              </a:rPr>
              <a:t>Lugar:</a:t>
            </a:r>
            <a:r>
              <a:rPr lang="es-ES" sz="1600" dirty="0" smtClean="0">
                <a:latin typeface="Arial" pitchFamily="34" charset="0"/>
                <a:cs typeface="Arial" pitchFamily="34" charset="0"/>
              </a:rPr>
              <a:t> Campo abierto de tierra o piso en asbesto cemento.</a:t>
            </a:r>
          </a:p>
          <a:p>
            <a:pPr algn="just"/>
            <a:endParaRPr lang="es-ES" sz="1600" dirty="0" smtClean="0">
              <a:latin typeface="Arial" pitchFamily="34" charset="0"/>
              <a:cs typeface="Arial" pitchFamily="34" charset="0"/>
            </a:endParaRPr>
          </a:p>
          <a:p>
            <a:pPr algn="just"/>
            <a:r>
              <a:rPr lang="es-ES" sz="1600" dirty="0" smtClean="0">
                <a:latin typeface="Arial" pitchFamily="34" charset="0"/>
                <a:cs typeface="Arial" pitchFamily="34" charset="0"/>
              </a:rPr>
              <a:t>.</a:t>
            </a:r>
          </a:p>
          <a:p>
            <a:pPr algn="just"/>
            <a:r>
              <a:rPr lang="es-ES" sz="1600" dirty="0" smtClean="0">
                <a:latin typeface="Arial" pitchFamily="34" charset="0"/>
                <a:cs typeface="Arial" pitchFamily="34" charset="0"/>
              </a:rPr>
              <a:t>	</a:t>
            </a:r>
          </a:p>
        </p:txBody>
      </p:sp>
      <p:pic>
        <p:nvPicPr>
          <p:cNvPr id="1026" name="Picture 2" descr="L:\.Trashes\2014 SENA\SENA 2014\PORTAFOLIO DEL INSTRUCTOR SENA ARAUCA 2014\15. ADICIONALES - copia\ACTIVIDADES DE BIENESTAR 2014\1. JUEGOS AUTOTOCNOS 6AL 9 DE MAYO\JUEGOS  AUTOCTONOS Villavicencio\fotos y videos autctonos Villavicencio\IMG_1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37" y="2423451"/>
            <a:ext cx="3363076" cy="252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9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1057" y="436730"/>
            <a:ext cx="7410733" cy="5262979"/>
          </a:xfrm>
          <a:prstGeom prst="rect">
            <a:avLst/>
          </a:prstGeom>
          <a:noFill/>
        </p:spPr>
        <p:txBody>
          <a:bodyPr wrap="square" rtlCol="0">
            <a:spAutoFit/>
          </a:bodyPr>
          <a:lstStyle/>
          <a:p>
            <a:r>
              <a:rPr lang="es-CO" sz="1600" b="1" dirty="0" smtClean="0">
                <a:latin typeface="Arial" pitchFamily="34" charset="0"/>
                <a:cs typeface="Arial" pitchFamily="34" charset="0"/>
              </a:rPr>
              <a:t>Cuantos aprendices Participaran de la Regional Arauca 2015:</a:t>
            </a:r>
          </a:p>
          <a:p>
            <a:endParaRPr lang="es-CO" sz="1600" b="1" dirty="0" smtClean="0">
              <a:latin typeface="Arial" pitchFamily="34" charset="0"/>
              <a:cs typeface="Arial" pitchFamily="34" charset="0"/>
            </a:endParaRPr>
          </a:p>
          <a:p>
            <a:r>
              <a:rPr lang="es-CO" sz="1600" dirty="0" smtClean="0">
                <a:latin typeface="Arial" pitchFamily="34" charset="0"/>
                <a:cs typeface="Arial" pitchFamily="34" charset="0"/>
              </a:rPr>
              <a:t>Tame: 1 aprendiz</a:t>
            </a:r>
          </a:p>
          <a:p>
            <a:r>
              <a:rPr lang="es-CO" sz="1600" dirty="0" err="1" smtClean="0">
                <a:latin typeface="Arial" pitchFamily="34" charset="0"/>
                <a:cs typeface="Arial" pitchFamily="34" charset="0"/>
              </a:rPr>
              <a:t>Saravena</a:t>
            </a:r>
            <a:r>
              <a:rPr lang="es-CO" sz="1600" dirty="0" smtClean="0">
                <a:latin typeface="Arial" pitchFamily="34" charset="0"/>
                <a:cs typeface="Arial" pitchFamily="34" charset="0"/>
              </a:rPr>
              <a:t>: 1 aprendiz</a:t>
            </a:r>
          </a:p>
          <a:p>
            <a:r>
              <a:rPr lang="es-CO" sz="1600" dirty="0" smtClean="0">
                <a:latin typeface="Arial" pitchFamily="34" charset="0"/>
                <a:cs typeface="Arial" pitchFamily="34" charset="0"/>
              </a:rPr>
              <a:t>Arauca: 2 aprendices; 1 hombre, 1 mujer.</a:t>
            </a:r>
          </a:p>
          <a:p>
            <a:endParaRPr lang="es-CO" sz="1600" dirty="0" smtClean="0">
              <a:latin typeface="Arial" pitchFamily="34" charset="0"/>
              <a:cs typeface="Arial" pitchFamily="34" charset="0"/>
            </a:endParaRPr>
          </a:p>
          <a:p>
            <a:r>
              <a:rPr lang="es-CO" sz="1600" b="1" dirty="0" smtClean="0">
                <a:latin typeface="Arial" pitchFamily="34" charset="0"/>
                <a:cs typeface="Arial" pitchFamily="34" charset="0"/>
              </a:rPr>
              <a:t>Como se realizara la selección de aprendices:</a:t>
            </a:r>
          </a:p>
          <a:p>
            <a:endParaRPr lang="es-CO" sz="1600" b="1" dirty="0" smtClean="0">
              <a:latin typeface="Arial" pitchFamily="34" charset="0"/>
              <a:cs typeface="Arial" pitchFamily="34" charset="0"/>
            </a:endParaRPr>
          </a:p>
          <a:p>
            <a:r>
              <a:rPr lang="es-CO" sz="1600" dirty="0" smtClean="0">
                <a:latin typeface="Arial" pitchFamily="34" charset="0"/>
                <a:cs typeface="Arial" pitchFamily="34" charset="0"/>
              </a:rPr>
              <a:t>Se realizara desde el aula con el apoyo del instructor de actividad física aplicando una guía de aprendizaje con esta temática, ser excelente académica, disciplinariamente, ser Llanero ser buen monitor si es posible.</a:t>
            </a:r>
          </a:p>
          <a:p>
            <a:endParaRPr lang="es-CO" sz="1600" b="1" dirty="0">
              <a:latin typeface="Arial" pitchFamily="34" charset="0"/>
              <a:cs typeface="Arial" pitchFamily="34" charset="0"/>
            </a:endParaRPr>
          </a:p>
          <a:p>
            <a:r>
              <a:rPr lang="es-CO" sz="1600" b="1" dirty="0" smtClean="0">
                <a:latin typeface="Arial" pitchFamily="34" charset="0"/>
                <a:cs typeface="Arial" pitchFamily="34" charset="0"/>
              </a:rPr>
              <a:t>Criterios </a:t>
            </a:r>
            <a:r>
              <a:rPr lang="es-CO" sz="1600" b="1" dirty="0">
                <a:latin typeface="Arial" pitchFamily="34" charset="0"/>
                <a:cs typeface="Arial" pitchFamily="34" charset="0"/>
              </a:rPr>
              <a:t>a tener en cuenta para la selección de aprendices:</a:t>
            </a:r>
          </a:p>
          <a:p>
            <a:endParaRPr lang="es-CO" sz="1600" b="1" dirty="0">
              <a:latin typeface="Arial" pitchFamily="34" charset="0"/>
              <a:cs typeface="Arial" pitchFamily="34" charset="0"/>
            </a:endParaRPr>
          </a:p>
          <a:p>
            <a:pPr marL="285750" indent="-285750">
              <a:buFont typeface="Arial" pitchFamily="34" charset="0"/>
              <a:buChar char="•"/>
            </a:pPr>
            <a:r>
              <a:rPr lang="es-CO" sz="1600" dirty="0">
                <a:latin typeface="Arial" pitchFamily="34" charset="0"/>
                <a:cs typeface="Arial" pitchFamily="34" charset="0"/>
              </a:rPr>
              <a:t>Ser académicamente y disciplinariamente Excelentes.</a:t>
            </a:r>
          </a:p>
          <a:p>
            <a:pPr marL="285750" indent="-285750">
              <a:buFont typeface="Arial" pitchFamily="34" charset="0"/>
              <a:buChar char="•"/>
            </a:pPr>
            <a:r>
              <a:rPr lang="es-CO" sz="1600" dirty="0">
                <a:latin typeface="Arial" pitchFamily="34" charset="0"/>
                <a:cs typeface="Arial" pitchFamily="34" charset="0"/>
              </a:rPr>
              <a:t>Ser </a:t>
            </a:r>
            <a:r>
              <a:rPr lang="es-CO" sz="1600" dirty="0" smtClean="0">
                <a:latin typeface="Arial" pitchFamily="34" charset="0"/>
                <a:cs typeface="Arial" pitchFamily="34" charset="0"/>
              </a:rPr>
              <a:t>llaneros preferiblemente</a:t>
            </a:r>
            <a:endParaRPr lang="es-CO" sz="1600" dirty="0">
              <a:latin typeface="Arial" pitchFamily="34" charset="0"/>
              <a:cs typeface="Arial" pitchFamily="34" charset="0"/>
            </a:endParaRPr>
          </a:p>
          <a:p>
            <a:pPr marL="285750" indent="-285750">
              <a:buFont typeface="Arial" pitchFamily="34" charset="0"/>
              <a:buChar char="•"/>
            </a:pPr>
            <a:r>
              <a:rPr lang="es-CO" sz="1600" dirty="0">
                <a:latin typeface="Arial" pitchFamily="34" charset="0"/>
                <a:cs typeface="Arial" pitchFamily="34" charset="0"/>
              </a:rPr>
              <a:t>Conocer perfectamente los juegos plateados en esta diapositivas, otros adicionales que conozca sus variables</a:t>
            </a:r>
          </a:p>
          <a:p>
            <a:pPr marL="285750" indent="-285750">
              <a:buFont typeface="Arial" pitchFamily="34" charset="0"/>
              <a:buChar char="•"/>
            </a:pPr>
            <a:r>
              <a:rPr lang="es-CO" sz="1600" dirty="0">
                <a:latin typeface="Arial" pitchFamily="34" charset="0"/>
                <a:cs typeface="Arial" pitchFamily="34" charset="0"/>
              </a:rPr>
              <a:t>Tener disponibilidad de tiempo en el que sea el viaje.</a:t>
            </a:r>
          </a:p>
          <a:p>
            <a:pPr marL="285750" indent="-285750">
              <a:buFont typeface="Arial" pitchFamily="34" charset="0"/>
              <a:buChar char="•"/>
            </a:pPr>
            <a:r>
              <a:rPr lang="es-CO" sz="1600" dirty="0">
                <a:latin typeface="Arial" pitchFamily="34" charset="0"/>
                <a:cs typeface="Arial" pitchFamily="34" charset="0"/>
              </a:rPr>
              <a:t>Preferiblemente que el programa al que pertenezca termine su etapa electiva después de la fecha del viaje</a:t>
            </a:r>
            <a:r>
              <a:rPr lang="es-CO" sz="1600" dirty="0" smtClean="0">
                <a:latin typeface="Arial" pitchFamily="34" charset="0"/>
                <a:cs typeface="Arial" pitchFamily="34" charset="0"/>
              </a:rPr>
              <a:t>. </a:t>
            </a:r>
            <a:endParaRPr lang="es-CO" sz="1600" dirty="0">
              <a:latin typeface="Arial" pitchFamily="34" charset="0"/>
              <a:cs typeface="Arial" pitchFamily="34" charset="0"/>
            </a:endParaRPr>
          </a:p>
        </p:txBody>
      </p:sp>
      <p:pic>
        <p:nvPicPr>
          <p:cNvPr id="2050" name="Picture 2" descr="L:\.Trashes\2014 SENA\SENA 2014\PORTAFOLIO DEL INSTRUCTOR SENA ARAUCA 2014\15. ADICIONALES - copia\ACTIVIDADES DE BIENESTAR 2014\1. JUEGOS AUTOTOCNOS 6AL 9 DE MAYO\JUEGOS  AUTOCTONOS Villavicencio\fotos y videos autctonos Villavicencio\IMG_11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04" y="436730"/>
            <a:ext cx="3783615" cy="28377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Desktop\Fotos Nariño J. Autoctonos final\IMG_4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04" y="3409131"/>
            <a:ext cx="3716617" cy="278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725</TotalTime>
  <Words>1169</Words>
  <Application>Microsoft Office PowerPoint</Application>
  <PresentationFormat>Panorámica</PresentationFormat>
  <Paragraphs>125</Paragraphs>
  <Slides>13</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Retrospección</vt:lpstr>
      <vt:lpstr>Presentación de PowerPoint</vt:lpstr>
      <vt:lpstr>JUEGOS AUTÓCTONOS .</vt:lpstr>
      <vt:lpstr>Juegos en los que participara la regional Arauca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MAYORISTA</dc:creator>
  <cp:lastModifiedBy>Usuario</cp:lastModifiedBy>
  <cp:revision>53</cp:revision>
  <cp:lastPrinted>2015-03-02T15:17:13Z</cp:lastPrinted>
  <dcterms:created xsi:type="dcterms:W3CDTF">2014-03-18T16:03:52Z</dcterms:created>
  <dcterms:modified xsi:type="dcterms:W3CDTF">2015-07-09T16:38:09Z</dcterms:modified>
</cp:coreProperties>
</file>